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321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97" d="100"/>
          <a:sy n="97" d="100"/>
        </p:scale>
        <p:origin x="135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Ty&#246;kirja1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dirty="0"/>
              <a:t>Hyvinvoinnin tila Nivalassa 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0.28143065412432322"/>
          <c:y val="0.10944655041698258"/>
          <c:w val="0.44076009738257593"/>
          <c:h val="0.73816456036247935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8F8-42BF-8C05-153A157B0E2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8F8-42BF-8C05-153A157B0E2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8F8-42BF-8C05-153A157B0E2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8F8-42BF-8C05-153A157B0E2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8F8-42BF-8C05-153A157B0E2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18F8-42BF-8C05-153A157B0E2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18F8-42BF-8C05-153A157B0E21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18F8-42BF-8C05-153A157B0E21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18F8-42BF-8C05-153A157B0E21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18F8-42BF-8C05-153A157B0E21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18F8-42BF-8C05-153A157B0E21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18F8-42BF-8C05-153A157B0E21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18F8-42BF-8C05-153A157B0E21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18F8-42BF-8C05-153A157B0E21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18F8-42BF-8C05-153A157B0E21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18F8-42BF-8C05-153A157B0E21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1-18F8-42BF-8C05-153A157B0E21}"/>
              </c:ext>
            </c:extLst>
          </c:dPt>
          <c:dPt>
            <c:idx val="17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3-18F8-42BF-8C05-153A157B0E21}"/>
              </c:ext>
            </c:extLst>
          </c:dPt>
          <c:dPt>
            <c:idx val="18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5-18F8-42BF-8C05-153A157B0E21}"/>
              </c:ext>
            </c:extLst>
          </c:dPt>
          <c:dPt>
            <c:idx val="19"/>
            <c:bubble3D val="0"/>
            <c:spPr>
              <a:solidFill>
                <a:schemeClr val="accent2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7-18F8-42BF-8C05-153A157B0E21}"/>
              </c:ext>
            </c:extLst>
          </c:dPt>
          <c:dPt>
            <c:idx val="20"/>
            <c:bubble3D val="0"/>
            <c:spPr>
              <a:solidFill>
                <a:schemeClr val="accent3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9-18F8-42BF-8C05-153A157B0E21}"/>
              </c:ext>
            </c:extLst>
          </c:dPt>
          <c:dPt>
            <c:idx val="21"/>
            <c:bubble3D val="0"/>
            <c:spPr>
              <a:solidFill>
                <a:schemeClr val="accent4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B-18F8-42BF-8C05-153A157B0E21}"/>
              </c:ext>
            </c:extLst>
          </c:dPt>
          <c:dPt>
            <c:idx val="22"/>
            <c:bubble3D val="0"/>
            <c:spPr>
              <a:solidFill>
                <a:schemeClr val="accent5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D-18F8-42BF-8C05-153A157B0E21}"/>
              </c:ext>
            </c:extLst>
          </c:dPt>
          <c:dPt>
            <c:idx val="23"/>
            <c:bubble3D val="0"/>
            <c:spPr>
              <a:solidFill>
                <a:schemeClr val="accent6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F-18F8-42BF-8C05-153A157B0E21}"/>
              </c:ext>
            </c:extLst>
          </c:dPt>
          <c:dPt>
            <c:idx val="24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1-18F8-42BF-8C05-153A157B0E21}"/>
              </c:ext>
            </c:extLst>
          </c:dPt>
          <c:dPt>
            <c:idx val="25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3-18F8-42BF-8C05-153A157B0E21}"/>
              </c:ext>
            </c:extLst>
          </c:dPt>
          <c:dPt>
            <c:idx val="26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5-18F8-42BF-8C05-153A157B0E21}"/>
              </c:ext>
            </c:extLst>
          </c:dPt>
          <c:dPt>
            <c:idx val="27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7-18F8-42BF-8C05-153A157B0E21}"/>
              </c:ext>
            </c:extLst>
          </c:dPt>
          <c:dPt>
            <c:idx val="28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9-18F8-42BF-8C05-153A157B0E21}"/>
              </c:ext>
            </c:extLst>
          </c:dPt>
          <c:dPt>
            <c:idx val="29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B-18F8-42BF-8C05-153A157B0E21}"/>
              </c:ext>
            </c:extLst>
          </c:dPt>
          <c:dPt>
            <c:idx val="30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D-18F8-42BF-8C05-153A157B0E21}"/>
              </c:ext>
            </c:extLst>
          </c:dPt>
          <c:dPt>
            <c:idx val="31"/>
            <c:bubble3D val="0"/>
            <c:spPr>
              <a:solidFill>
                <a:schemeClr val="accent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F-18F8-42BF-8C05-153A157B0E21}"/>
              </c:ext>
            </c:extLst>
          </c:dPt>
          <c:dPt>
            <c:idx val="32"/>
            <c:bubble3D val="0"/>
            <c:spPr>
              <a:solidFill>
                <a:schemeClr val="accent3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1-18F8-42BF-8C05-153A157B0E21}"/>
              </c:ext>
            </c:extLst>
          </c:dPt>
          <c:dPt>
            <c:idx val="33"/>
            <c:bubble3D val="0"/>
            <c:spPr>
              <a:solidFill>
                <a:schemeClr val="accent4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3-18F8-42BF-8C05-153A157B0E21}"/>
              </c:ext>
            </c:extLst>
          </c:dPt>
          <c:dPt>
            <c:idx val="34"/>
            <c:bubble3D val="0"/>
            <c:spPr>
              <a:solidFill>
                <a:schemeClr val="accent5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5-18F8-42BF-8C05-153A157B0E21}"/>
              </c:ext>
            </c:extLst>
          </c:dPt>
          <c:dPt>
            <c:idx val="35"/>
            <c:bubble3D val="0"/>
            <c:spPr>
              <a:solidFill>
                <a:schemeClr val="accent6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7-18F8-42BF-8C05-153A157B0E21}"/>
              </c:ext>
            </c:extLst>
          </c:dPt>
          <c:dPt>
            <c:idx val="36"/>
            <c:bubble3D val="0"/>
            <c:spPr>
              <a:solidFill>
                <a:schemeClr val="accent1">
                  <a:lumMod val="70000"/>
                  <a:lumOff val="3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9-18F8-42BF-8C05-153A157B0E21}"/>
              </c:ext>
            </c:extLst>
          </c:dPt>
          <c:dPt>
            <c:idx val="37"/>
            <c:bubble3D val="0"/>
            <c:spPr>
              <a:solidFill>
                <a:schemeClr val="accent2">
                  <a:lumMod val="70000"/>
                  <a:lumOff val="3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B-18F8-42BF-8C05-153A157B0E21}"/>
              </c:ext>
            </c:extLst>
          </c:dPt>
          <c:dPt>
            <c:idx val="38"/>
            <c:bubble3D val="0"/>
            <c:spPr>
              <a:solidFill>
                <a:schemeClr val="accent3">
                  <a:lumMod val="70000"/>
                  <a:lumOff val="3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D-18F8-42BF-8C05-153A157B0E21}"/>
              </c:ext>
            </c:extLst>
          </c:dPt>
          <c:dPt>
            <c:idx val="39"/>
            <c:bubble3D val="0"/>
            <c:spPr>
              <a:solidFill>
                <a:schemeClr val="accent4">
                  <a:lumMod val="70000"/>
                  <a:lumOff val="3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F-18F8-42BF-8C05-153A157B0E21}"/>
              </c:ext>
            </c:extLst>
          </c:dPt>
          <c:dPt>
            <c:idx val="40"/>
            <c:bubble3D val="0"/>
            <c:spPr>
              <a:solidFill>
                <a:schemeClr val="accent5">
                  <a:lumMod val="70000"/>
                  <a:lumOff val="3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1-18F8-42BF-8C05-153A157B0E21}"/>
              </c:ext>
            </c:extLst>
          </c:dPt>
          <c:val>
            <c:numRef>
              <c:f>Taul1!$E$2:$E$42</c:f>
              <c:numCache>
                <c:formatCode>General</c:formatCode>
                <c:ptCount val="41"/>
                <c:pt idx="0" formatCode="0.00%">
                  <c:v>0.39019999999999999</c:v>
                </c:pt>
                <c:pt idx="18" formatCode="0.00%">
                  <c:v>0.2195</c:v>
                </c:pt>
                <c:pt idx="27" formatCode="0.00%">
                  <c:v>0.34150000000000003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2-18F8-42BF-8C05-153A157B0E21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rgbClr val="C2F8A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4-18F8-42BF-8C05-153A157B0E2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6-18F8-42BF-8C05-153A157B0E21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8-18F8-42BF-8C05-153A157B0E2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A-18F8-42BF-8C05-153A157B0E2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C-18F8-42BF-8C05-153A157B0E21}"/>
              </c:ext>
            </c:extLst>
          </c:dPt>
          <c:dPt>
            <c:idx val="5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E-18F8-42BF-8C05-153A157B0E2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0-18F8-42BF-8C05-153A157B0E21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2-18F8-42BF-8C05-153A157B0E21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4-18F8-42BF-8C05-153A157B0E21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6-18F8-42BF-8C05-153A157B0E21}"/>
              </c:ext>
            </c:extLst>
          </c:dPt>
          <c:dPt>
            <c:idx val="10"/>
            <c:bubble3D val="0"/>
            <c:spPr>
              <a:solidFill>
                <a:srgbClr val="FD524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8-18F8-42BF-8C05-153A157B0E21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A-18F8-42BF-8C05-153A157B0E21}"/>
              </c:ext>
            </c:extLst>
          </c:dPt>
          <c:dPt>
            <c:idx val="12"/>
            <c:bubble3D val="0"/>
            <c:spPr>
              <a:solidFill>
                <a:srgbClr val="FD524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C-18F8-42BF-8C05-153A157B0E21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6E-18F8-42BF-8C05-153A157B0E21}"/>
              </c:ext>
            </c:extLst>
          </c:dPt>
          <c:dPt>
            <c:idx val="14"/>
            <c:bubble3D val="0"/>
            <c:spPr>
              <a:solidFill>
                <a:srgbClr val="FD524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0-18F8-42BF-8C05-153A157B0E21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2-18F8-42BF-8C05-153A157B0E21}"/>
              </c:ext>
            </c:extLst>
          </c:dPt>
          <c:dPt>
            <c:idx val="16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4-18F8-42BF-8C05-153A157B0E21}"/>
              </c:ext>
            </c:extLst>
          </c:dPt>
          <c:dPt>
            <c:idx val="17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6-18F8-42BF-8C05-153A157B0E21}"/>
              </c:ext>
            </c:extLst>
          </c:dPt>
          <c:dPt>
            <c:idx val="18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8-18F8-42BF-8C05-153A157B0E21}"/>
              </c:ext>
            </c:extLst>
          </c:dPt>
          <c:dPt>
            <c:idx val="19"/>
            <c:bubble3D val="0"/>
            <c:spPr>
              <a:solidFill>
                <a:schemeClr val="accent2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A-18F8-42BF-8C05-153A157B0E21}"/>
              </c:ext>
            </c:extLst>
          </c:dPt>
          <c:dPt>
            <c:idx val="20"/>
            <c:bubble3D val="0"/>
            <c:spPr>
              <a:solidFill>
                <a:schemeClr val="accent3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C-18F8-42BF-8C05-153A157B0E21}"/>
              </c:ext>
            </c:extLst>
          </c:dPt>
          <c:dPt>
            <c:idx val="21"/>
            <c:bubble3D val="0"/>
            <c:spPr>
              <a:solidFill>
                <a:schemeClr val="accent4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7E-18F8-42BF-8C05-153A157B0E21}"/>
              </c:ext>
            </c:extLst>
          </c:dPt>
          <c:dPt>
            <c:idx val="22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80-18F8-42BF-8C05-153A157B0E21}"/>
              </c:ext>
            </c:extLst>
          </c:dPt>
          <c:dPt>
            <c:idx val="23"/>
            <c:bubble3D val="0"/>
            <c:spPr>
              <a:solidFill>
                <a:schemeClr val="accent6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82-18F8-42BF-8C05-153A157B0E21}"/>
              </c:ext>
            </c:extLst>
          </c:dPt>
          <c:dPt>
            <c:idx val="24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84-18F8-42BF-8C05-153A157B0E21}"/>
              </c:ext>
            </c:extLst>
          </c:dPt>
          <c:dPt>
            <c:idx val="25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86-18F8-42BF-8C05-153A157B0E21}"/>
              </c:ext>
            </c:extLst>
          </c:dPt>
          <c:dPt>
            <c:idx val="26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88-18F8-42BF-8C05-153A157B0E21}"/>
              </c:ext>
            </c:extLst>
          </c:dPt>
          <c:dPt>
            <c:idx val="27"/>
            <c:bubble3D val="0"/>
            <c:spPr>
              <a:solidFill>
                <a:srgbClr val="C2F8A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8A-18F8-42BF-8C05-153A157B0E21}"/>
              </c:ext>
            </c:extLst>
          </c:dPt>
          <c:dPt>
            <c:idx val="28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8C-18F8-42BF-8C05-153A157B0E21}"/>
              </c:ext>
            </c:extLst>
          </c:dPt>
          <c:dPt>
            <c:idx val="29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8E-18F8-42BF-8C05-153A157B0E21}"/>
              </c:ext>
            </c:extLst>
          </c:dPt>
          <c:dPt>
            <c:idx val="30"/>
            <c:bubble3D val="0"/>
            <c:spPr>
              <a:solidFill>
                <a:srgbClr val="C2F8A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90-18F8-42BF-8C05-153A157B0E21}"/>
              </c:ext>
            </c:extLst>
          </c:dPt>
          <c:dPt>
            <c:idx val="31"/>
            <c:bubble3D val="0"/>
            <c:spPr>
              <a:solidFill>
                <a:schemeClr val="accent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92-18F8-42BF-8C05-153A157B0E21}"/>
              </c:ext>
            </c:extLst>
          </c:dPt>
          <c:dPt>
            <c:idx val="32"/>
            <c:bubble3D val="0"/>
            <c:spPr>
              <a:solidFill>
                <a:schemeClr val="accent3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94-18F8-42BF-8C05-153A157B0E21}"/>
              </c:ext>
            </c:extLst>
          </c:dPt>
          <c:dPt>
            <c:idx val="33"/>
            <c:bubble3D val="0"/>
            <c:spPr>
              <a:solidFill>
                <a:schemeClr val="accent4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96-18F8-42BF-8C05-153A157B0E21}"/>
              </c:ext>
            </c:extLst>
          </c:dPt>
          <c:dPt>
            <c:idx val="34"/>
            <c:bubble3D val="0"/>
            <c:spPr>
              <a:solidFill>
                <a:schemeClr val="accent5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98-18F8-42BF-8C05-153A157B0E21}"/>
              </c:ext>
            </c:extLst>
          </c:dPt>
          <c:dPt>
            <c:idx val="35"/>
            <c:bubble3D val="0"/>
            <c:spPr>
              <a:solidFill>
                <a:srgbClr val="C2F8A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9A-18F8-42BF-8C05-153A157B0E21}"/>
              </c:ext>
            </c:extLst>
          </c:dPt>
          <c:dPt>
            <c:idx val="36"/>
            <c:bubble3D val="0"/>
            <c:spPr>
              <a:solidFill>
                <a:schemeClr val="accent1">
                  <a:lumMod val="70000"/>
                  <a:lumOff val="3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9C-18F8-42BF-8C05-153A157B0E21}"/>
              </c:ext>
            </c:extLst>
          </c:dPt>
          <c:dPt>
            <c:idx val="37"/>
            <c:bubble3D val="0"/>
            <c:spPr>
              <a:solidFill>
                <a:schemeClr val="accent2">
                  <a:lumMod val="70000"/>
                  <a:lumOff val="3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9E-18F8-42BF-8C05-153A157B0E21}"/>
              </c:ext>
            </c:extLst>
          </c:dPt>
          <c:dPt>
            <c:idx val="38"/>
            <c:bubble3D val="0"/>
            <c:spPr>
              <a:solidFill>
                <a:schemeClr val="accent3">
                  <a:lumMod val="70000"/>
                  <a:lumOff val="3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A0-18F8-42BF-8C05-153A157B0E21}"/>
              </c:ext>
            </c:extLst>
          </c:dPt>
          <c:dPt>
            <c:idx val="39"/>
            <c:bubble3D val="0"/>
            <c:spPr>
              <a:solidFill>
                <a:schemeClr val="accent4">
                  <a:lumMod val="70000"/>
                  <a:lumOff val="3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A2-18F8-42BF-8C05-153A157B0E21}"/>
              </c:ext>
            </c:extLst>
          </c:dPt>
          <c:dPt>
            <c:idx val="40"/>
            <c:bubble3D val="0"/>
            <c:spPr>
              <a:solidFill>
                <a:schemeClr val="accent5">
                  <a:lumMod val="70000"/>
                  <a:lumOff val="3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A4-18F8-42BF-8C05-153A157B0E21}"/>
              </c:ext>
            </c:extLst>
          </c:dPt>
          <c:val>
            <c:numRef>
              <c:f>Taul1!$F$2:$F$42</c:f>
              <c:numCache>
                <c:formatCode>General</c:formatCode>
                <c:ptCount val="41"/>
                <c:pt idx="0">
                  <c:v>4.3355555555555503</c:v>
                </c:pt>
                <c:pt idx="2">
                  <c:v>6.5033333333155499</c:v>
                </c:pt>
                <c:pt idx="5">
                  <c:v>10.8388888888888</c:v>
                </c:pt>
                <c:pt idx="10">
                  <c:v>4.3355555555555503</c:v>
                </c:pt>
                <c:pt idx="12">
                  <c:v>4.3355555555555503</c:v>
                </c:pt>
                <c:pt idx="14">
                  <c:v>4.3355555555555503</c:v>
                </c:pt>
                <c:pt idx="16">
                  <c:v>4.3355555555555503</c:v>
                </c:pt>
                <c:pt idx="18">
                  <c:v>9.7555555555555493</c:v>
                </c:pt>
                <c:pt idx="22">
                  <c:v>4.8777777777777702</c:v>
                </c:pt>
                <c:pt idx="24">
                  <c:v>4.8777777777777702</c:v>
                </c:pt>
                <c:pt idx="26">
                  <c:v>2.4388888888888798</c:v>
                </c:pt>
                <c:pt idx="27">
                  <c:v>7.3178571428571404</c:v>
                </c:pt>
                <c:pt idx="30">
                  <c:v>12.1964285714285</c:v>
                </c:pt>
                <c:pt idx="35">
                  <c:v>14.635714285714201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A5-18F8-42BF-8C05-153A157B0E21}"/>
            </c:ext>
          </c:extLst>
        </c:ser>
        <c:ser>
          <c:idx val="2"/>
          <c:order val="2"/>
          <c:dPt>
            <c:idx val="0"/>
            <c:bubble3D val="0"/>
            <c:spPr>
              <a:solidFill>
                <a:srgbClr val="F6F5C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A7-18F8-42BF-8C05-153A157B0E21}"/>
              </c:ext>
            </c:extLst>
          </c:dPt>
          <c:dPt>
            <c:idx val="1"/>
            <c:bubble3D val="0"/>
            <c:spPr>
              <a:solidFill>
                <a:srgbClr val="C2F8A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A9-18F8-42BF-8C05-153A157B0E21}"/>
              </c:ext>
            </c:extLst>
          </c:dPt>
          <c:dPt>
            <c:idx val="2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AB-18F8-42BF-8C05-153A157B0E21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AD-18F8-42BF-8C05-153A157B0E21}"/>
              </c:ext>
            </c:extLst>
          </c:dPt>
          <c:dPt>
            <c:idx val="4"/>
            <c:bubble3D val="0"/>
            <c:spPr>
              <a:solidFill>
                <a:srgbClr val="C2F8A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AF-18F8-42BF-8C05-153A157B0E21}"/>
              </c:ext>
            </c:extLst>
          </c:dPt>
          <c:dPt>
            <c:idx val="5"/>
            <c:bubble3D val="0"/>
            <c:spPr>
              <a:solidFill>
                <a:srgbClr val="C2F8A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B1-18F8-42BF-8C05-153A157B0E21}"/>
              </c:ext>
            </c:extLst>
          </c:dPt>
          <c:dPt>
            <c:idx val="6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B3-18F8-42BF-8C05-153A157B0E21}"/>
              </c:ext>
            </c:extLst>
          </c:dPt>
          <c:dPt>
            <c:idx val="7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B5-18F8-42BF-8C05-153A157B0E21}"/>
              </c:ext>
            </c:extLst>
          </c:dPt>
          <c:dPt>
            <c:idx val="8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B7-18F8-42BF-8C05-153A157B0E21}"/>
              </c:ext>
            </c:extLst>
          </c:dPt>
          <c:dPt>
            <c:idx val="9"/>
            <c:bubble3D val="0"/>
            <c:spPr>
              <a:solidFill>
                <a:srgbClr val="FD524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B9-18F8-42BF-8C05-153A157B0E21}"/>
              </c:ext>
            </c:extLst>
          </c:dPt>
          <c:dPt>
            <c:idx val="10"/>
            <c:bubble3D val="0"/>
            <c:spPr>
              <a:solidFill>
                <a:srgbClr val="FD524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BB-18F8-42BF-8C05-153A157B0E21}"/>
              </c:ext>
            </c:extLst>
          </c:dPt>
          <c:dPt>
            <c:idx val="1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BD-18F8-42BF-8C05-153A157B0E21}"/>
              </c:ext>
            </c:extLst>
          </c:dPt>
          <c:dPt>
            <c:idx val="12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BF-18F8-42BF-8C05-153A157B0E21}"/>
              </c:ext>
            </c:extLst>
          </c:dPt>
          <c:dPt>
            <c:idx val="13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C1-18F8-42BF-8C05-153A157B0E21}"/>
              </c:ext>
            </c:extLst>
          </c:dPt>
          <c:dPt>
            <c:idx val="14"/>
            <c:bubble3D val="0"/>
            <c:spPr>
              <a:solidFill>
                <a:srgbClr val="FD524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C3-18F8-42BF-8C05-153A157B0E21}"/>
              </c:ext>
            </c:extLst>
          </c:dPt>
          <c:dPt>
            <c:idx val="15"/>
            <c:bubble3D val="0"/>
            <c:spPr>
              <a:solidFill>
                <a:srgbClr val="FD524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C5-18F8-42BF-8C05-153A157B0E21}"/>
              </c:ext>
            </c:extLst>
          </c:dPt>
          <c:dPt>
            <c:idx val="16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C7-18F8-42BF-8C05-153A157B0E21}"/>
              </c:ext>
            </c:extLst>
          </c:dPt>
          <c:dPt>
            <c:idx val="17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C9-18F8-42BF-8C05-153A157B0E21}"/>
              </c:ext>
            </c:extLst>
          </c:dPt>
          <c:dPt>
            <c:idx val="18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CB-18F8-42BF-8C05-153A157B0E21}"/>
              </c:ext>
            </c:extLst>
          </c:dPt>
          <c:dPt>
            <c:idx val="19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CD-18F8-42BF-8C05-153A157B0E21}"/>
              </c:ext>
            </c:extLst>
          </c:dPt>
          <c:dPt>
            <c:idx val="2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CF-18F8-42BF-8C05-153A157B0E21}"/>
              </c:ext>
            </c:extLst>
          </c:dPt>
          <c:dPt>
            <c:idx val="21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D1-18F8-42BF-8C05-153A157B0E21}"/>
              </c:ext>
            </c:extLst>
          </c:dPt>
          <c:dPt>
            <c:idx val="22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D3-18F8-42BF-8C05-153A157B0E21}"/>
              </c:ext>
            </c:extLst>
          </c:dPt>
          <c:dPt>
            <c:idx val="23"/>
            <c:bubble3D val="0"/>
            <c:spPr>
              <a:solidFill>
                <a:srgbClr val="C2F8A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D5-18F8-42BF-8C05-153A157B0E21}"/>
              </c:ext>
            </c:extLst>
          </c:dPt>
          <c:dPt>
            <c:idx val="24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D7-18F8-42BF-8C05-153A157B0E21}"/>
              </c:ext>
            </c:extLst>
          </c:dPt>
          <c:dPt>
            <c:idx val="25"/>
            <c:bubble3D val="0"/>
            <c:spPr>
              <a:solidFill>
                <a:srgbClr val="C2F8A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D9-18F8-42BF-8C05-153A157B0E21}"/>
              </c:ext>
            </c:extLst>
          </c:dPt>
          <c:dPt>
            <c:idx val="26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DB-18F8-42BF-8C05-153A157B0E21}"/>
              </c:ext>
            </c:extLst>
          </c:dPt>
          <c:dPt>
            <c:idx val="27"/>
            <c:bubble3D val="0"/>
            <c:spPr>
              <a:solidFill>
                <a:srgbClr val="FD524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DD-18F8-42BF-8C05-153A157B0E21}"/>
              </c:ext>
            </c:extLst>
          </c:dPt>
          <c:dPt>
            <c:idx val="28"/>
            <c:bubble3D val="0"/>
            <c:spPr>
              <a:solidFill>
                <a:schemeClr val="accent3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DF-18F8-42BF-8C05-153A157B0E21}"/>
              </c:ext>
            </c:extLst>
          </c:dPt>
          <c:dPt>
            <c:idx val="29"/>
            <c:bubble3D val="0"/>
            <c:spPr>
              <a:solidFill>
                <a:srgbClr val="C2F8A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E1-18F8-42BF-8C05-153A157B0E21}"/>
              </c:ext>
            </c:extLst>
          </c:dPt>
          <c:dPt>
            <c:idx val="30"/>
            <c:bubble3D val="0"/>
            <c:spPr>
              <a:solidFill>
                <a:srgbClr val="F6F5C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E3-18F8-42BF-8C05-153A157B0E21}"/>
              </c:ext>
            </c:extLst>
          </c:dPt>
          <c:dPt>
            <c:idx val="31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E5-18F8-42BF-8C05-153A157B0E21}"/>
              </c:ext>
            </c:extLst>
          </c:dPt>
          <c:dPt>
            <c:idx val="32"/>
            <c:bubble3D val="0"/>
            <c:spPr>
              <a:solidFill>
                <a:srgbClr val="FD524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E7-18F8-42BF-8C05-153A157B0E21}"/>
              </c:ext>
            </c:extLst>
          </c:dPt>
          <c:dPt>
            <c:idx val="33"/>
            <c:bubble3D val="0"/>
            <c:spPr>
              <a:solidFill>
                <a:srgbClr val="C2F8A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E9-18F8-42BF-8C05-153A157B0E21}"/>
              </c:ext>
            </c:extLst>
          </c:dPt>
          <c:dPt>
            <c:idx val="34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EB-18F8-42BF-8C05-153A157B0E21}"/>
              </c:ext>
            </c:extLst>
          </c:dPt>
          <c:dPt>
            <c:idx val="35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ED-18F8-42BF-8C05-153A157B0E21}"/>
              </c:ext>
            </c:extLst>
          </c:dPt>
          <c:dPt>
            <c:idx val="36"/>
            <c:bubble3D val="0"/>
            <c:spPr>
              <a:solidFill>
                <a:srgbClr val="C2F8A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EF-18F8-42BF-8C05-153A157B0E21}"/>
              </c:ext>
            </c:extLst>
          </c:dPt>
          <c:dPt>
            <c:idx val="37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F1-18F8-42BF-8C05-153A157B0E21}"/>
              </c:ext>
            </c:extLst>
          </c:dPt>
          <c:dPt>
            <c:idx val="38"/>
            <c:bubble3D val="0"/>
            <c:spPr>
              <a:solidFill>
                <a:srgbClr val="F6F5C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F3-18F8-42BF-8C05-153A157B0E21}"/>
              </c:ext>
            </c:extLst>
          </c:dPt>
          <c:dPt>
            <c:idx val="39"/>
            <c:bubble3D val="0"/>
            <c:spPr>
              <a:solidFill>
                <a:srgbClr val="FD524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F5-18F8-42BF-8C05-153A157B0E21}"/>
              </c:ext>
            </c:extLst>
          </c:dPt>
          <c:dPt>
            <c:idx val="40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F7-18F8-42BF-8C05-153A157B0E21}"/>
              </c:ext>
            </c:extLst>
          </c:dPt>
          <c:val>
            <c:numRef>
              <c:f>Taul1!$G$2:$G$42</c:f>
              <c:numCache>
                <c:formatCode>General</c:formatCode>
                <c:ptCount val="41"/>
                <c:pt idx="0">
                  <c:v>2.1677777777777698</c:v>
                </c:pt>
                <c:pt idx="1">
                  <c:v>2.1677777777777698</c:v>
                </c:pt>
                <c:pt idx="2">
                  <c:v>2.1677777777777698</c:v>
                </c:pt>
                <c:pt idx="3">
                  <c:v>2.1677777777777698</c:v>
                </c:pt>
                <c:pt idx="4">
                  <c:v>2.1677777777777698</c:v>
                </c:pt>
                <c:pt idx="5">
                  <c:v>2.1677777777777698</c:v>
                </c:pt>
                <c:pt idx="6">
                  <c:v>2.1677777777777698</c:v>
                </c:pt>
                <c:pt idx="7">
                  <c:v>2.1677777777777698</c:v>
                </c:pt>
                <c:pt idx="8">
                  <c:v>2.1677777777777698</c:v>
                </c:pt>
                <c:pt idx="9">
                  <c:v>2.1677777777777698</c:v>
                </c:pt>
                <c:pt idx="10">
                  <c:v>2.1677777777777698</c:v>
                </c:pt>
                <c:pt idx="11">
                  <c:v>2.1677777777777698</c:v>
                </c:pt>
                <c:pt idx="12">
                  <c:v>2.1677777777777698</c:v>
                </c:pt>
                <c:pt idx="13">
                  <c:v>2.1677777777777698</c:v>
                </c:pt>
                <c:pt idx="14">
                  <c:v>2.1677777777777698</c:v>
                </c:pt>
                <c:pt idx="15">
                  <c:v>2.1677777777777698</c:v>
                </c:pt>
                <c:pt idx="16">
                  <c:v>2.1677777777777698</c:v>
                </c:pt>
                <c:pt idx="17">
                  <c:v>2.1677777777777698</c:v>
                </c:pt>
                <c:pt idx="18">
                  <c:v>2.4388888888888798</c:v>
                </c:pt>
                <c:pt idx="19">
                  <c:v>2.4388888888888798</c:v>
                </c:pt>
                <c:pt idx="20">
                  <c:v>2.4388888888888798</c:v>
                </c:pt>
                <c:pt idx="21">
                  <c:v>2.4388888888888798</c:v>
                </c:pt>
                <c:pt idx="22">
                  <c:v>2.4388888888888798</c:v>
                </c:pt>
                <c:pt idx="23">
                  <c:v>2.4388888888888798</c:v>
                </c:pt>
                <c:pt idx="24">
                  <c:v>2.4388888888888798</c:v>
                </c:pt>
                <c:pt idx="25">
                  <c:v>2.4388888888888798</c:v>
                </c:pt>
                <c:pt idx="26">
                  <c:v>2.4388888888888798</c:v>
                </c:pt>
                <c:pt idx="27">
                  <c:v>2.4392857142857101</c:v>
                </c:pt>
                <c:pt idx="28">
                  <c:v>2.4392857142857101</c:v>
                </c:pt>
                <c:pt idx="29">
                  <c:v>2.4392857142857101</c:v>
                </c:pt>
                <c:pt idx="30">
                  <c:v>2.4392857142857101</c:v>
                </c:pt>
                <c:pt idx="31">
                  <c:v>2.4392857142857101</c:v>
                </c:pt>
                <c:pt idx="32">
                  <c:v>2.4392857142857101</c:v>
                </c:pt>
                <c:pt idx="33">
                  <c:v>2.4392857142857101</c:v>
                </c:pt>
                <c:pt idx="34">
                  <c:v>2.4392857142857101</c:v>
                </c:pt>
                <c:pt idx="35">
                  <c:v>2.439285715</c:v>
                </c:pt>
                <c:pt idx="36">
                  <c:v>2.439285715</c:v>
                </c:pt>
                <c:pt idx="37">
                  <c:v>2.439285715</c:v>
                </c:pt>
                <c:pt idx="38">
                  <c:v>2.439285715</c:v>
                </c:pt>
                <c:pt idx="39">
                  <c:v>2.439285715</c:v>
                </c:pt>
                <c:pt idx="40">
                  <c:v>2.439285715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F8-18F8-42BF-8C05-153A157B0E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11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0.53358</cdr:x>
      <cdr:y>0.37981</cdr:y>
    </cdr:from>
    <cdr:to>
      <cdr:x>0.55563</cdr:x>
      <cdr:y>0.57793</cdr:y>
    </cdr:to>
    <cdr:sp macro="" textlink="">
      <cdr:nvSpPr>
        <cdr:cNvPr id="2" name="Tekstiruutu 1">
          <a:extLst xmlns:a="http://schemas.openxmlformats.org/drawingml/2006/main">
            <a:ext uri="{FF2B5EF4-FFF2-40B4-BE49-F238E27FC236}">
              <a16:creationId xmlns:a16="http://schemas.microsoft.com/office/drawing/2014/main" id="{AA9572A8-8789-6001-A211-E12EC1D79772}"/>
            </a:ext>
          </a:extLst>
        </cdr:cNvPr>
        <cdr:cNvSpPr txBox="1"/>
      </cdr:nvSpPr>
      <cdr:spPr>
        <a:xfrm xmlns:a="http://schemas.openxmlformats.org/drawingml/2006/main" rot="4453179">
          <a:off x="6097692" y="3291169"/>
          <a:ext cx="1418664" cy="2756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>
          <a:prstTxWarp prst="textArchUp">
            <a:avLst/>
          </a:prstTxWarp>
        </a:bodyPr>
        <a:lstStyle xmlns:a="http://schemas.openxmlformats.org/drawingml/2006/main"/>
        <a:p xmlns:a="http://schemas.openxmlformats.org/drawingml/2006/main">
          <a:r>
            <a:rPr lang="fi-FI" sz="1100" dirty="0"/>
            <a:t>Hyvinvoiva ihminen</a:t>
          </a:r>
        </a:p>
      </cdr:txBody>
    </cdr:sp>
  </cdr:relSizeAnchor>
  <cdr:relSizeAnchor xmlns:cdr="http://schemas.openxmlformats.org/drawingml/2006/chartDrawing">
    <cdr:from>
      <cdr:x>0.50619</cdr:x>
      <cdr:y>0.2664</cdr:y>
    </cdr:from>
    <cdr:to>
      <cdr:x>0.5258</cdr:x>
      <cdr:y>0.30423</cdr:y>
    </cdr:to>
    <cdr:sp macro="" textlink="">
      <cdr:nvSpPr>
        <cdr:cNvPr id="3" name="Tekstiruutu 2">
          <a:extLst xmlns:a="http://schemas.openxmlformats.org/drawingml/2006/main">
            <a:ext uri="{FF2B5EF4-FFF2-40B4-BE49-F238E27FC236}">
              <a16:creationId xmlns:a16="http://schemas.microsoft.com/office/drawing/2014/main" id="{07EBE93F-94E5-9720-7AF1-6EB945626F0D}"/>
            </a:ext>
          </a:extLst>
        </cdr:cNvPr>
        <cdr:cNvSpPr txBox="1"/>
      </cdr:nvSpPr>
      <cdr:spPr>
        <a:xfrm xmlns:a="http://schemas.openxmlformats.org/drawingml/2006/main">
          <a:off x="6326842" y="1907570"/>
          <a:ext cx="245181" cy="2708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1200" b="1" dirty="0"/>
            <a:t>A</a:t>
          </a:r>
        </a:p>
      </cdr:txBody>
    </cdr:sp>
  </cdr:relSizeAnchor>
  <cdr:relSizeAnchor xmlns:cdr="http://schemas.openxmlformats.org/drawingml/2006/chartDrawing">
    <cdr:from>
      <cdr:x>0.54922</cdr:x>
      <cdr:y>0.29671</cdr:y>
    </cdr:from>
    <cdr:to>
      <cdr:x>0.5815</cdr:x>
      <cdr:y>0.39343</cdr:y>
    </cdr:to>
    <cdr:sp macro="" textlink="">
      <cdr:nvSpPr>
        <cdr:cNvPr id="4" name="Tekstiruutu 3">
          <a:extLst xmlns:a="http://schemas.openxmlformats.org/drawingml/2006/main">
            <a:ext uri="{FF2B5EF4-FFF2-40B4-BE49-F238E27FC236}">
              <a16:creationId xmlns:a16="http://schemas.microsoft.com/office/drawing/2014/main" id="{731EE3E8-C430-A8A6-6960-A3C097022377}"/>
            </a:ext>
          </a:extLst>
        </cdr:cNvPr>
        <cdr:cNvSpPr txBox="1"/>
      </cdr:nvSpPr>
      <cdr:spPr>
        <a:xfrm xmlns:a="http://schemas.openxmlformats.org/drawingml/2006/main">
          <a:off x="6864723" y="2124636"/>
          <a:ext cx="403413" cy="6925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100" b="1" dirty="0"/>
        </a:p>
      </cdr:txBody>
    </cdr:sp>
  </cdr:relSizeAnchor>
  <cdr:relSizeAnchor xmlns:cdr="http://schemas.openxmlformats.org/drawingml/2006/chartDrawing">
    <cdr:from>
      <cdr:x>0.60439</cdr:x>
      <cdr:y>0.52326</cdr:y>
    </cdr:from>
    <cdr:to>
      <cdr:x>0.624</cdr:x>
      <cdr:y>0.56109</cdr:y>
    </cdr:to>
    <cdr:sp macro="" textlink="">
      <cdr:nvSpPr>
        <cdr:cNvPr id="5" name="Tekstiruutu 1">
          <a:extLst xmlns:a="http://schemas.openxmlformats.org/drawingml/2006/main">
            <a:ext uri="{FF2B5EF4-FFF2-40B4-BE49-F238E27FC236}">
              <a16:creationId xmlns:a16="http://schemas.microsoft.com/office/drawing/2014/main" id="{313CA750-C589-2EAE-662C-78C2BE6CC4AF}"/>
            </a:ext>
          </a:extLst>
        </cdr:cNvPr>
        <cdr:cNvSpPr txBox="1"/>
      </cdr:nvSpPr>
      <cdr:spPr>
        <a:xfrm xmlns:a="http://schemas.openxmlformats.org/drawingml/2006/main">
          <a:off x="7554259" y="3746829"/>
          <a:ext cx="245181" cy="2708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sz="1100" b="1" dirty="0"/>
            <a:t>E</a:t>
          </a:r>
        </a:p>
      </cdr:txBody>
    </cdr:sp>
  </cdr:relSizeAnchor>
  <cdr:relSizeAnchor xmlns:cdr="http://schemas.openxmlformats.org/drawingml/2006/chartDrawing">
    <cdr:from>
      <cdr:x>0.60815</cdr:x>
      <cdr:y>0.46217</cdr:y>
    </cdr:from>
    <cdr:to>
      <cdr:x>0.62777</cdr:x>
      <cdr:y>0.5</cdr:y>
    </cdr:to>
    <cdr:sp macro="" textlink="">
      <cdr:nvSpPr>
        <cdr:cNvPr id="6" name="Tekstiruutu 1">
          <a:extLst xmlns:a="http://schemas.openxmlformats.org/drawingml/2006/main">
            <a:ext uri="{FF2B5EF4-FFF2-40B4-BE49-F238E27FC236}">
              <a16:creationId xmlns:a16="http://schemas.microsoft.com/office/drawing/2014/main" id="{313CA750-C589-2EAE-662C-78C2BE6CC4AF}"/>
            </a:ext>
          </a:extLst>
        </cdr:cNvPr>
        <cdr:cNvSpPr txBox="1"/>
      </cdr:nvSpPr>
      <cdr:spPr>
        <a:xfrm xmlns:a="http://schemas.openxmlformats.org/drawingml/2006/main">
          <a:off x="7601324" y="3309424"/>
          <a:ext cx="245181" cy="2708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sz="1200" b="1" dirty="0"/>
            <a:t>D</a:t>
          </a:r>
        </a:p>
      </cdr:txBody>
    </cdr:sp>
  </cdr:relSizeAnchor>
  <cdr:relSizeAnchor xmlns:cdr="http://schemas.openxmlformats.org/drawingml/2006/chartDrawing">
    <cdr:from>
      <cdr:x>0.59686</cdr:x>
      <cdr:y>0.36363</cdr:y>
    </cdr:from>
    <cdr:to>
      <cdr:x>0.61647</cdr:x>
      <cdr:y>0.40146</cdr:y>
    </cdr:to>
    <cdr:sp macro="" textlink="">
      <cdr:nvSpPr>
        <cdr:cNvPr id="7" name="Tekstiruutu 1">
          <a:extLst xmlns:a="http://schemas.openxmlformats.org/drawingml/2006/main">
            <a:ext uri="{FF2B5EF4-FFF2-40B4-BE49-F238E27FC236}">
              <a16:creationId xmlns:a16="http://schemas.microsoft.com/office/drawing/2014/main" id="{313CA750-C589-2EAE-662C-78C2BE6CC4AF}"/>
            </a:ext>
          </a:extLst>
        </cdr:cNvPr>
        <cdr:cNvSpPr txBox="1"/>
      </cdr:nvSpPr>
      <cdr:spPr>
        <a:xfrm xmlns:a="http://schemas.openxmlformats.org/drawingml/2006/main">
          <a:off x="7460131" y="2603829"/>
          <a:ext cx="245181" cy="2708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sz="1200" b="1" dirty="0"/>
            <a:t>C</a:t>
          </a:r>
        </a:p>
      </cdr:txBody>
    </cdr:sp>
  </cdr:relSizeAnchor>
  <cdr:relSizeAnchor xmlns:cdr="http://schemas.openxmlformats.org/drawingml/2006/chartDrawing">
    <cdr:from>
      <cdr:x>0.54575</cdr:x>
      <cdr:y>0.28476</cdr:y>
    </cdr:from>
    <cdr:to>
      <cdr:x>0.56537</cdr:x>
      <cdr:y>0.32259</cdr:y>
    </cdr:to>
    <cdr:sp macro="" textlink="">
      <cdr:nvSpPr>
        <cdr:cNvPr id="8" name="Tekstiruutu 1">
          <a:extLst xmlns:a="http://schemas.openxmlformats.org/drawingml/2006/main">
            <a:ext uri="{FF2B5EF4-FFF2-40B4-BE49-F238E27FC236}">
              <a16:creationId xmlns:a16="http://schemas.microsoft.com/office/drawing/2014/main" id="{313CA750-C589-2EAE-662C-78C2BE6CC4AF}"/>
            </a:ext>
          </a:extLst>
        </cdr:cNvPr>
        <cdr:cNvSpPr txBox="1"/>
      </cdr:nvSpPr>
      <cdr:spPr>
        <a:xfrm xmlns:a="http://schemas.openxmlformats.org/drawingml/2006/main">
          <a:off x="6821395" y="2039053"/>
          <a:ext cx="245181" cy="2708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sz="1200" b="1" dirty="0"/>
            <a:t>B</a:t>
          </a:r>
        </a:p>
      </cdr:txBody>
    </cdr:sp>
  </cdr:relSizeAnchor>
  <cdr:relSizeAnchor xmlns:cdr="http://schemas.openxmlformats.org/drawingml/2006/chartDrawing">
    <cdr:from>
      <cdr:x>0.46161</cdr:x>
      <cdr:y>0.65753</cdr:y>
    </cdr:from>
    <cdr:to>
      <cdr:x>0.48123</cdr:x>
      <cdr:y>0.69536</cdr:y>
    </cdr:to>
    <cdr:sp macro="" textlink="">
      <cdr:nvSpPr>
        <cdr:cNvPr id="10" name="Tekstiruutu 1">
          <a:extLst xmlns:a="http://schemas.openxmlformats.org/drawingml/2006/main">
            <a:ext uri="{FF2B5EF4-FFF2-40B4-BE49-F238E27FC236}">
              <a16:creationId xmlns:a16="http://schemas.microsoft.com/office/drawing/2014/main" id="{2777B5C8-8588-7064-A89F-58AC8CD49854}"/>
            </a:ext>
          </a:extLst>
        </cdr:cNvPr>
        <cdr:cNvSpPr txBox="1"/>
      </cdr:nvSpPr>
      <cdr:spPr>
        <a:xfrm xmlns:a="http://schemas.openxmlformats.org/drawingml/2006/main">
          <a:off x="5769690" y="4708294"/>
          <a:ext cx="245181" cy="2708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sz="1200" b="1" dirty="0"/>
            <a:t>I</a:t>
          </a:r>
        </a:p>
      </cdr:txBody>
    </cdr:sp>
  </cdr:relSizeAnchor>
  <cdr:relSizeAnchor xmlns:cdr="http://schemas.openxmlformats.org/drawingml/2006/chartDrawing">
    <cdr:from>
      <cdr:x>0.51644</cdr:x>
      <cdr:y>0.65753</cdr:y>
    </cdr:from>
    <cdr:to>
      <cdr:x>0.53606</cdr:x>
      <cdr:y>0.69536</cdr:y>
    </cdr:to>
    <cdr:sp macro="" textlink="">
      <cdr:nvSpPr>
        <cdr:cNvPr id="11" name="Tekstiruutu 1">
          <a:extLst xmlns:a="http://schemas.openxmlformats.org/drawingml/2006/main">
            <a:ext uri="{FF2B5EF4-FFF2-40B4-BE49-F238E27FC236}">
              <a16:creationId xmlns:a16="http://schemas.microsoft.com/office/drawing/2014/main" id="{2777B5C8-8588-7064-A89F-58AC8CD49854}"/>
            </a:ext>
          </a:extLst>
        </cdr:cNvPr>
        <cdr:cNvSpPr txBox="1"/>
      </cdr:nvSpPr>
      <cdr:spPr>
        <a:xfrm xmlns:a="http://schemas.openxmlformats.org/drawingml/2006/main">
          <a:off x="6455034" y="4708293"/>
          <a:ext cx="245181" cy="2708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sz="1200" b="1" dirty="0"/>
            <a:t>H</a:t>
          </a:r>
        </a:p>
      </cdr:txBody>
    </cdr:sp>
  </cdr:relSizeAnchor>
  <cdr:relSizeAnchor xmlns:cdr="http://schemas.openxmlformats.org/drawingml/2006/chartDrawing">
    <cdr:from>
      <cdr:x>0.56673</cdr:x>
      <cdr:y>0.62373</cdr:y>
    </cdr:from>
    <cdr:to>
      <cdr:x>0.58635</cdr:x>
      <cdr:y>0.66155</cdr:y>
    </cdr:to>
    <cdr:sp macro="" textlink="">
      <cdr:nvSpPr>
        <cdr:cNvPr id="12" name="Tekstiruutu 1">
          <a:extLst xmlns:a="http://schemas.openxmlformats.org/drawingml/2006/main">
            <a:ext uri="{FF2B5EF4-FFF2-40B4-BE49-F238E27FC236}">
              <a16:creationId xmlns:a16="http://schemas.microsoft.com/office/drawing/2014/main" id="{2777B5C8-8588-7064-A89F-58AC8CD49854}"/>
            </a:ext>
          </a:extLst>
        </cdr:cNvPr>
        <cdr:cNvSpPr txBox="1"/>
      </cdr:nvSpPr>
      <cdr:spPr>
        <a:xfrm xmlns:a="http://schemas.openxmlformats.org/drawingml/2006/main">
          <a:off x="7083613" y="4466246"/>
          <a:ext cx="245181" cy="2708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sz="1200" b="1" dirty="0"/>
            <a:t>G</a:t>
          </a:r>
        </a:p>
      </cdr:txBody>
    </cdr:sp>
  </cdr:relSizeAnchor>
  <cdr:relSizeAnchor xmlns:cdr="http://schemas.openxmlformats.org/drawingml/2006/chartDrawing">
    <cdr:from>
      <cdr:x>0.59255</cdr:x>
      <cdr:y>0.5784</cdr:y>
    </cdr:from>
    <cdr:to>
      <cdr:x>0.61217</cdr:x>
      <cdr:y>0.61623</cdr:y>
    </cdr:to>
    <cdr:sp macro="" textlink="">
      <cdr:nvSpPr>
        <cdr:cNvPr id="13" name="Tekstiruutu 1">
          <a:extLst xmlns:a="http://schemas.openxmlformats.org/drawingml/2006/main">
            <a:ext uri="{FF2B5EF4-FFF2-40B4-BE49-F238E27FC236}">
              <a16:creationId xmlns:a16="http://schemas.microsoft.com/office/drawing/2014/main" id="{2777B5C8-8588-7064-A89F-58AC8CD49854}"/>
            </a:ext>
          </a:extLst>
        </cdr:cNvPr>
        <cdr:cNvSpPr txBox="1"/>
      </cdr:nvSpPr>
      <cdr:spPr>
        <a:xfrm xmlns:a="http://schemas.openxmlformats.org/drawingml/2006/main">
          <a:off x="7406342" y="4141694"/>
          <a:ext cx="245181" cy="2708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sz="1200" b="1" dirty="0"/>
            <a:t>F</a:t>
          </a:r>
        </a:p>
      </cdr:txBody>
    </cdr:sp>
  </cdr:relSizeAnchor>
  <cdr:relSizeAnchor xmlns:cdr="http://schemas.openxmlformats.org/drawingml/2006/chartDrawing">
    <cdr:from>
      <cdr:x>0.43602</cdr:x>
      <cdr:y>0.2857</cdr:y>
    </cdr:from>
    <cdr:to>
      <cdr:x>0.45563</cdr:x>
      <cdr:y>0.32353</cdr:y>
    </cdr:to>
    <cdr:sp macro="" textlink="">
      <cdr:nvSpPr>
        <cdr:cNvPr id="14" name="Tekstiruutu 1">
          <a:extLst xmlns:a="http://schemas.openxmlformats.org/drawingml/2006/main">
            <a:ext uri="{FF2B5EF4-FFF2-40B4-BE49-F238E27FC236}">
              <a16:creationId xmlns:a16="http://schemas.microsoft.com/office/drawing/2014/main" id="{2777B5C8-8588-7064-A89F-58AC8CD49854}"/>
            </a:ext>
          </a:extLst>
        </cdr:cNvPr>
        <cdr:cNvSpPr txBox="1"/>
      </cdr:nvSpPr>
      <cdr:spPr>
        <a:xfrm xmlns:a="http://schemas.openxmlformats.org/drawingml/2006/main">
          <a:off x="5449795" y="2045776"/>
          <a:ext cx="245181" cy="2708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sz="1200" b="1" dirty="0"/>
            <a:t>N</a:t>
          </a:r>
        </a:p>
      </cdr:txBody>
    </cdr:sp>
  </cdr:relSizeAnchor>
  <cdr:relSizeAnchor xmlns:cdr="http://schemas.openxmlformats.org/drawingml/2006/chartDrawing">
    <cdr:from>
      <cdr:x>0.37631</cdr:x>
      <cdr:y>0.42273</cdr:y>
    </cdr:from>
    <cdr:to>
      <cdr:x>0.39592</cdr:x>
      <cdr:y>0.46056</cdr:y>
    </cdr:to>
    <cdr:sp macro="" textlink="">
      <cdr:nvSpPr>
        <cdr:cNvPr id="15" name="Tekstiruutu 1">
          <a:extLst xmlns:a="http://schemas.openxmlformats.org/drawingml/2006/main">
            <a:ext uri="{FF2B5EF4-FFF2-40B4-BE49-F238E27FC236}">
              <a16:creationId xmlns:a16="http://schemas.microsoft.com/office/drawing/2014/main" id="{2777B5C8-8588-7064-A89F-58AC8CD49854}"/>
            </a:ext>
          </a:extLst>
        </cdr:cNvPr>
        <cdr:cNvSpPr txBox="1"/>
      </cdr:nvSpPr>
      <cdr:spPr>
        <a:xfrm xmlns:a="http://schemas.openxmlformats.org/drawingml/2006/main">
          <a:off x="4703484" y="3027015"/>
          <a:ext cx="245181" cy="2708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sz="1200" b="1" dirty="0"/>
            <a:t>M</a:t>
          </a:r>
        </a:p>
      </cdr:txBody>
    </cdr:sp>
  </cdr:relSizeAnchor>
  <cdr:relSizeAnchor xmlns:cdr="http://schemas.openxmlformats.org/drawingml/2006/chartDrawing">
    <cdr:from>
      <cdr:x>0.38222</cdr:x>
      <cdr:y>0.55195</cdr:y>
    </cdr:from>
    <cdr:to>
      <cdr:x>0.40184</cdr:x>
      <cdr:y>0.58978</cdr:y>
    </cdr:to>
    <cdr:sp macro="" textlink="">
      <cdr:nvSpPr>
        <cdr:cNvPr id="16" name="Tekstiruutu 1">
          <a:extLst xmlns:a="http://schemas.openxmlformats.org/drawingml/2006/main">
            <a:ext uri="{FF2B5EF4-FFF2-40B4-BE49-F238E27FC236}">
              <a16:creationId xmlns:a16="http://schemas.microsoft.com/office/drawing/2014/main" id="{2777B5C8-8588-7064-A89F-58AC8CD49854}"/>
            </a:ext>
          </a:extLst>
        </cdr:cNvPr>
        <cdr:cNvSpPr txBox="1"/>
      </cdr:nvSpPr>
      <cdr:spPr>
        <a:xfrm xmlns:a="http://schemas.openxmlformats.org/drawingml/2006/main">
          <a:off x="4777442" y="3952295"/>
          <a:ext cx="245181" cy="2708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sz="1200" b="1" dirty="0"/>
            <a:t>L</a:t>
          </a:r>
        </a:p>
      </cdr:txBody>
    </cdr:sp>
  </cdr:relSizeAnchor>
  <cdr:relSizeAnchor xmlns:cdr="http://schemas.openxmlformats.org/drawingml/2006/chartDrawing">
    <cdr:from>
      <cdr:x>0.4032</cdr:x>
      <cdr:y>0.60485</cdr:y>
    </cdr:from>
    <cdr:to>
      <cdr:x>0.42282</cdr:x>
      <cdr:y>0.64268</cdr:y>
    </cdr:to>
    <cdr:sp macro="" textlink="">
      <cdr:nvSpPr>
        <cdr:cNvPr id="17" name="Tekstiruutu 1">
          <a:extLst xmlns:a="http://schemas.openxmlformats.org/drawingml/2006/main">
            <a:ext uri="{FF2B5EF4-FFF2-40B4-BE49-F238E27FC236}">
              <a16:creationId xmlns:a16="http://schemas.microsoft.com/office/drawing/2014/main" id="{2777B5C8-8588-7064-A89F-58AC8CD49854}"/>
            </a:ext>
          </a:extLst>
        </cdr:cNvPr>
        <cdr:cNvSpPr txBox="1"/>
      </cdr:nvSpPr>
      <cdr:spPr>
        <a:xfrm xmlns:a="http://schemas.openxmlformats.org/drawingml/2006/main">
          <a:off x="5039660" y="4331093"/>
          <a:ext cx="245181" cy="2708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sz="1200" b="1" dirty="0"/>
            <a:t>K</a:t>
          </a:r>
        </a:p>
      </cdr:txBody>
    </cdr:sp>
  </cdr:relSizeAnchor>
  <cdr:relSizeAnchor xmlns:cdr="http://schemas.openxmlformats.org/drawingml/2006/chartDrawing">
    <cdr:from>
      <cdr:x>0.42472</cdr:x>
      <cdr:y>0.635</cdr:y>
    </cdr:from>
    <cdr:to>
      <cdr:x>0.44434</cdr:x>
      <cdr:y>0.67282</cdr:y>
    </cdr:to>
    <cdr:sp macro="" textlink="">
      <cdr:nvSpPr>
        <cdr:cNvPr id="18" name="Tekstiruutu 1">
          <a:extLst xmlns:a="http://schemas.openxmlformats.org/drawingml/2006/main">
            <a:ext uri="{FF2B5EF4-FFF2-40B4-BE49-F238E27FC236}">
              <a16:creationId xmlns:a16="http://schemas.microsoft.com/office/drawing/2014/main" id="{2777B5C8-8588-7064-A89F-58AC8CD49854}"/>
            </a:ext>
          </a:extLst>
        </cdr:cNvPr>
        <cdr:cNvSpPr txBox="1"/>
      </cdr:nvSpPr>
      <cdr:spPr>
        <a:xfrm xmlns:a="http://schemas.openxmlformats.org/drawingml/2006/main">
          <a:off x="5308601" y="4546929"/>
          <a:ext cx="245181" cy="2708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sz="1200" b="1" dirty="0"/>
            <a:t>J</a:t>
          </a:r>
        </a:p>
      </cdr:txBody>
    </cdr:sp>
  </cdr:relSizeAnchor>
  <cdr:relSizeAnchor xmlns:cdr="http://schemas.openxmlformats.org/drawingml/2006/chartDrawing">
    <cdr:from>
      <cdr:x>0.06052</cdr:x>
      <cdr:y>0.8653</cdr:y>
    </cdr:from>
    <cdr:to>
      <cdr:x>0.92245</cdr:x>
      <cdr:y>0.9662</cdr:y>
    </cdr:to>
    <cdr:sp macro="" textlink="">
      <cdr:nvSpPr>
        <cdr:cNvPr id="19" name="Tekstiruutu 18">
          <a:extLst xmlns:a="http://schemas.openxmlformats.org/drawingml/2006/main">
            <a:ext uri="{FF2B5EF4-FFF2-40B4-BE49-F238E27FC236}">
              <a16:creationId xmlns:a16="http://schemas.microsoft.com/office/drawing/2014/main" id="{5159CCE9-1A49-4C97-3F13-BFD6A2A02AE0}"/>
            </a:ext>
          </a:extLst>
        </cdr:cNvPr>
        <cdr:cNvSpPr txBox="1"/>
      </cdr:nvSpPr>
      <cdr:spPr>
        <a:xfrm xmlns:a="http://schemas.openxmlformats.org/drawingml/2006/main">
          <a:off x="756396" y="6195998"/>
          <a:ext cx="10773337" cy="7225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1400" b="1" dirty="0"/>
            <a:t>A </a:t>
          </a:r>
          <a:r>
            <a:rPr lang="fi-FI" sz="1400" dirty="0"/>
            <a:t>Elintavat</a:t>
          </a:r>
          <a:r>
            <a:rPr lang="fi-FI" sz="1400" b="1" dirty="0"/>
            <a:t>   B </a:t>
          </a:r>
          <a:r>
            <a:rPr lang="fi-FI" sz="1400" dirty="0"/>
            <a:t>Päihteet</a:t>
          </a:r>
          <a:r>
            <a:rPr lang="fi-FI" sz="1400" b="1" dirty="0"/>
            <a:t>   C </a:t>
          </a:r>
          <a:r>
            <a:rPr lang="fi-FI" sz="1400" dirty="0"/>
            <a:t>Sairastavuus</a:t>
          </a:r>
          <a:r>
            <a:rPr lang="fi-FI" sz="1400" b="1" dirty="0"/>
            <a:t>   D </a:t>
          </a:r>
          <a:r>
            <a:rPr lang="fi-FI" sz="1400" dirty="0"/>
            <a:t>Seksuaaliterveys  </a:t>
          </a:r>
          <a:r>
            <a:rPr lang="fi-FI" sz="1400" b="1" dirty="0"/>
            <a:t> E</a:t>
          </a:r>
          <a:r>
            <a:rPr lang="fi-FI" sz="1400" dirty="0"/>
            <a:t> Mielenterveys  </a:t>
          </a:r>
          <a:r>
            <a:rPr lang="fi-FI" sz="1400" b="1" dirty="0"/>
            <a:t> F </a:t>
          </a:r>
          <a:r>
            <a:rPr lang="fi-FI" sz="1400" dirty="0"/>
            <a:t>Suun terveys</a:t>
          </a:r>
          <a:r>
            <a:rPr lang="fi-FI" sz="1400" b="1" dirty="0"/>
            <a:t>   G </a:t>
          </a:r>
          <a:r>
            <a:rPr lang="fi-FI" sz="1400" dirty="0"/>
            <a:t>Taloudellinen toimeentulo   </a:t>
          </a:r>
          <a:r>
            <a:rPr lang="fi-FI" sz="1400" b="1" dirty="0"/>
            <a:t>H </a:t>
          </a:r>
          <a:r>
            <a:rPr lang="fi-FI" sz="1400" dirty="0"/>
            <a:t>Työ  </a:t>
          </a:r>
          <a:r>
            <a:rPr lang="fi-FI" sz="1400" b="1" dirty="0"/>
            <a:t> I </a:t>
          </a:r>
          <a:r>
            <a:rPr lang="fi-FI" sz="1400" dirty="0"/>
            <a:t>Ihmissuhteet ja osallisuus  </a:t>
          </a:r>
          <a:r>
            <a:rPr lang="fi-FI" sz="1400" b="1" dirty="0"/>
            <a:t> J </a:t>
          </a:r>
          <a:r>
            <a:rPr lang="fi-FI" sz="1400" dirty="0"/>
            <a:t>Kouluttautuminen  </a:t>
          </a:r>
          <a:r>
            <a:rPr lang="fi-FI" sz="1400" b="1" dirty="0"/>
            <a:t> K </a:t>
          </a:r>
          <a:r>
            <a:rPr lang="fi-FI" sz="1400" dirty="0"/>
            <a:t>Elinvoima  </a:t>
          </a:r>
          <a:r>
            <a:rPr lang="fi-FI" sz="1400" b="1" dirty="0"/>
            <a:t> L </a:t>
          </a:r>
          <a:r>
            <a:rPr lang="fi-FI" sz="1400" dirty="0"/>
            <a:t>Asuminen</a:t>
          </a:r>
          <a:r>
            <a:rPr lang="fi-FI" sz="1400" b="1" dirty="0"/>
            <a:t>   M </a:t>
          </a:r>
          <a:r>
            <a:rPr lang="fi-FI" sz="1400" dirty="0"/>
            <a:t>Turvallisuus  </a:t>
          </a:r>
          <a:r>
            <a:rPr lang="fi-FI" sz="1400" b="1" dirty="0"/>
            <a:t> N </a:t>
          </a:r>
          <a:r>
            <a:rPr lang="fi-FI" sz="1400" dirty="0"/>
            <a:t>Palvelut</a:t>
          </a:r>
        </a:p>
      </cdr:txBody>
    </cdr:sp>
  </cdr:relSizeAnchor>
  <cdr:relSizeAnchor xmlns:cdr="http://schemas.openxmlformats.org/drawingml/2006/chartDrawing">
    <cdr:from>
      <cdr:x>0.48501</cdr:x>
      <cdr:y>0.04318</cdr:y>
    </cdr:from>
    <cdr:to>
      <cdr:x>0.56749</cdr:x>
      <cdr:y>0.07698</cdr:y>
    </cdr:to>
    <cdr:sp macro="" textlink="">
      <cdr:nvSpPr>
        <cdr:cNvPr id="20" name="Tekstiruutu 19">
          <a:extLst xmlns:a="http://schemas.openxmlformats.org/drawingml/2006/main">
            <a:ext uri="{FF2B5EF4-FFF2-40B4-BE49-F238E27FC236}">
              <a16:creationId xmlns:a16="http://schemas.microsoft.com/office/drawing/2014/main" id="{7A8489B6-F477-7BD7-C343-5D8B098C6EC1}"/>
            </a:ext>
          </a:extLst>
        </cdr:cNvPr>
        <cdr:cNvSpPr txBox="1"/>
      </cdr:nvSpPr>
      <cdr:spPr>
        <a:xfrm xmlns:a="http://schemas.openxmlformats.org/drawingml/2006/main">
          <a:off x="6062154" y="309188"/>
          <a:ext cx="1030942" cy="24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1100" dirty="0"/>
            <a:t>Liikkuminen</a:t>
          </a:r>
        </a:p>
      </cdr:txBody>
    </cdr:sp>
  </cdr:relSizeAnchor>
  <cdr:relSizeAnchor xmlns:cdr="http://schemas.openxmlformats.org/drawingml/2006/chartDrawing">
    <cdr:from>
      <cdr:x>0.65475</cdr:x>
      <cdr:y>0.11976</cdr:y>
    </cdr:from>
    <cdr:to>
      <cdr:x>0.73724</cdr:x>
      <cdr:y>0.15356</cdr:y>
    </cdr:to>
    <cdr:sp macro="" textlink="">
      <cdr:nvSpPr>
        <cdr:cNvPr id="21" name="Tekstiruutu 1">
          <a:extLst xmlns:a="http://schemas.openxmlformats.org/drawingml/2006/main">
            <a:ext uri="{FF2B5EF4-FFF2-40B4-BE49-F238E27FC236}">
              <a16:creationId xmlns:a16="http://schemas.microsoft.com/office/drawing/2014/main" id="{FB4B1D18-B3F0-E340-7D7B-61D4D3F1CCA5}"/>
            </a:ext>
          </a:extLst>
        </cdr:cNvPr>
        <cdr:cNvSpPr txBox="1"/>
      </cdr:nvSpPr>
      <cdr:spPr>
        <a:xfrm xmlns:a="http://schemas.openxmlformats.org/drawingml/2006/main">
          <a:off x="8183801" y="857529"/>
          <a:ext cx="1030942" cy="24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dirty="0"/>
            <a:t>Huumeet</a:t>
          </a:r>
          <a:endParaRPr lang="fi-FI" sz="1100" dirty="0"/>
        </a:p>
      </cdr:txBody>
    </cdr:sp>
  </cdr:relSizeAnchor>
  <cdr:relSizeAnchor xmlns:cdr="http://schemas.openxmlformats.org/drawingml/2006/chartDrawing">
    <cdr:from>
      <cdr:x>0.61064</cdr:x>
      <cdr:y>0.09347</cdr:y>
    </cdr:from>
    <cdr:to>
      <cdr:x>0.71051</cdr:x>
      <cdr:y>0.123</cdr:y>
    </cdr:to>
    <cdr:sp macro="" textlink="">
      <cdr:nvSpPr>
        <cdr:cNvPr id="22" name="Tekstiruutu 1">
          <a:extLst xmlns:a="http://schemas.openxmlformats.org/drawingml/2006/main">
            <a:ext uri="{FF2B5EF4-FFF2-40B4-BE49-F238E27FC236}">
              <a16:creationId xmlns:a16="http://schemas.microsoft.com/office/drawing/2014/main" id="{FB4B1D18-B3F0-E340-7D7B-61D4D3F1CCA5}"/>
            </a:ext>
          </a:extLst>
        </cdr:cNvPr>
        <cdr:cNvSpPr txBox="1"/>
      </cdr:nvSpPr>
      <cdr:spPr>
        <a:xfrm xmlns:a="http://schemas.openxmlformats.org/drawingml/2006/main">
          <a:off x="7632470" y="669269"/>
          <a:ext cx="1248191" cy="2115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sz="1100" dirty="0"/>
            <a:t>Nikotiinituotteet</a:t>
          </a:r>
        </a:p>
      </cdr:txBody>
    </cdr:sp>
  </cdr:relSizeAnchor>
  <cdr:relSizeAnchor xmlns:cdr="http://schemas.openxmlformats.org/drawingml/2006/chartDrawing">
    <cdr:from>
      <cdr:x>0.5902</cdr:x>
      <cdr:y>0.05872</cdr:y>
    </cdr:from>
    <cdr:to>
      <cdr:x>0.64757</cdr:x>
      <cdr:y>0.09296</cdr:y>
    </cdr:to>
    <cdr:sp macro="" textlink="">
      <cdr:nvSpPr>
        <cdr:cNvPr id="23" name="Tekstiruutu 1">
          <a:extLst xmlns:a="http://schemas.openxmlformats.org/drawingml/2006/main">
            <a:ext uri="{FF2B5EF4-FFF2-40B4-BE49-F238E27FC236}">
              <a16:creationId xmlns:a16="http://schemas.microsoft.com/office/drawing/2014/main" id="{FB4B1D18-B3F0-E340-7D7B-61D4D3F1CCA5}"/>
            </a:ext>
          </a:extLst>
        </cdr:cNvPr>
        <cdr:cNvSpPr txBox="1"/>
      </cdr:nvSpPr>
      <cdr:spPr>
        <a:xfrm xmlns:a="http://schemas.openxmlformats.org/drawingml/2006/main">
          <a:off x="7376976" y="420497"/>
          <a:ext cx="717032" cy="2451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sz="1100" dirty="0"/>
            <a:t>Alkoholi</a:t>
          </a:r>
        </a:p>
      </cdr:txBody>
    </cdr:sp>
  </cdr:relSizeAnchor>
  <cdr:relSizeAnchor xmlns:cdr="http://schemas.openxmlformats.org/drawingml/2006/chartDrawing">
    <cdr:from>
      <cdr:x>0.52243</cdr:x>
      <cdr:y>0.06811</cdr:y>
    </cdr:from>
    <cdr:to>
      <cdr:x>0.60491</cdr:x>
      <cdr:y>0.10192</cdr:y>
    </cdr:to>
    <cdr:sp macro="" textlink="">
      <cdr:nvSpPr>
        <cdr:cNvPr id="24" name="Tekstiruutu 1">
          <a:extLst xmlns:a="http://schemas.openxmlformats.org/drawingml/2006/main">
            <a:ext uri="{FF2B5EF4-FFF2-40B4-BE49-F238E27FC236}">
              <a16:creationId xmlns:a16="http://schemas.microsoft.com/office/drawing/2014/main" id="{FB4B1D18-B3F0-E340-7D7B-61D4D3F1CCA5}"/>
            </a:ext>
          </a:extLst>
        </cdr:cNvPr>
        <cdr:cNvSpPr txBox="1"/>
      </cdr:nvSpPr>
      <cdr:spPr>
        <a:xfrm xmlns:a="http://schemas.openxmlformats.org/drawingml/2006/main">
          <a:off x="6529813" y="487735"/>
          <a:ext cx="1030942" cy="24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sz="1100" dirty="0"/>
            <a:t>Ravitsemus</a:t>
          </a:r>
        </a:p>
      </cdr:txBody>
    </cdr:sp>
  </cdr:relSizeAnchor>
  <cdr:relSizeAnchor xmlns:cdr="http://schemas.openxmlformats.org/drawingml/2006/chartDrawing">
    <cdr:from>
      <cdr:x>0.76664</cdr:x>
      <cdr:y>0.54773</cdr:y>
    </cdr:from>
    <cdr:to>
      <cdr:x>0.9289</cdr:x>
      <cdr:y>0.57824</cdr:y>
    </cdr:to>
    <cdr:sp macro="" textlink="">
      <cdr:nvSpPr>
        <cdr:cNvPr id="25" name="Tekstiruutu 1">
          <a:extLst xmlns:a="http://schemas.openxmlformats.org/drawingml/2006/main">
            <a:ext uri="{FF2B5EF4-FFF2-40B4-BE49-F238E27FC236}">
              <a16:creationId xmlns:a16="http://schemas.microsoft.com/office/drawing/2014/main" id="{FB4B1D18-B3F0-E340-7D7B-61D4D3F1CCA5}"/>
            </a:ext>
          </a:extLst>
        </cdr:cNvPr>
        <cdr:cNvSpPr txBox="1"/>
      </cdr:nvSpPr>
      <cdr:spPr>
        <a:xfrm xmlns:a="http://schemas.openxmlformats.org/drawingml/2006/main">
          <a:off x="9582295" y="3922039"/>
          <a:ext cx="2028120" cy="2185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dirty="0"/>
            <a:t>Hampaiden reikiintyminen</a:t>
          </a:r>
          <a:endParaRPr lang="fi-FI" sz="1100" dirty="0"/>
        </a:p>
      </cdr:txBody>
    </cdr:sp>
  </cdr:relSizeAnchor>
  <cdr:relSizeAnchor xmlns:cdr="http://schemas.openxmlformats.org/drawingml/2006/chartDrawing">
    <cdr:from>
      <cdr:x>0.77579</cdr:x>
      <cdr:y>0.50704</cdr:y>
    </cdr:from>
    <cdr:to>
      <cdr:x>0.9203</cdr:x>
      <cdr:y>0.53803</cdr:y>
    </cdr:to>
    <cdr:sp macro="" textlink="">
      <cdr:nvSpPr>
        <cdr:cNvPr id="26" name="Tekstiruutu 1">
          <a:extLst xmlns:a="http://schemas.openxmlformats.org/drawingml/2006/main">
            <a:ext uri="{FF2B5EF4-FFF2-40B4-BE49-F238E27FC236}">
              <a16:creationId xmlns:a16="http://schemas.microsoft.com/office/drawing/2014/main" id="{FB4B1D18-B3F0-E340-7D7B-61D4D3F1CCA5}"/>
            </a:ext>
          </a:extLst>
        </cdr:cNvPr>
        <cdr:cNvSpPr txBox="1"/>
      </cdr:nvSpPr>
      <cdr:spPr>
        <a:xfrm xmlns:a="http://schemas.openxmlformats.org/drawingml/2006/main">
          <a:off x="9696594" y="3630706"/>
          <a:ext cx="1806244" cy="2218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dirty="0"/>
            <a:t>Mielenterveysongelmat</a:t>
          </a:r>
          <a:endParaRPr lang="fi-FI" sz="1100" dirty="0"/>
        </a:p>
      </cdr:txBody>
    </cdr:sp>
  </cdr:relSizeAnchor>
  <cdr:relSizeAnchor xmlns:cdr="http://schemas.openxmlformats.org/drawingml/2006/chartDrawing">
    <cdr:from>
      <cdr:x>0.78708</cdr:x>
      <cdr:y>0.46483</cdr:y>
    </cdr:from>
    <cdr:to>
      <cdr:x>0.89125</cdr:x>
      <cdr:y>0.5</cdr:y>
    </cdr:to>
    <cdr:sp macro="" textlink="">
      <cdr:nvSpPr>
        <cdr:cNvPr id="27" name="Tekstiruutu 1">
          <a:extLst xmlns:a="http://schemas.openxmlformats.org/drawingml/2006/main">
            <a:ext uri="{FF2B5EF4-FFF2-40B4-BE49-F238E27FC236}">
              <a16:creationId xmlns:a16="http://schemas.microsoft.com/office/drawing/2014/main" id="{FB4B1D18-B3F0-E340-7D7B-61D4D3F1CCA5}"/>
            </a:ext>
          </a:extLst>
        </cdr:cNvPr>
        <cdr:cNvSpPr txBox="1"/>
      </cdr:nvSpPr>
      <cdr:spPr>
        <a:xfrm xmlns:a="http://schemas.openxmlformats.org/drawingml/2006/main">
          <a:off x="9837791" y="3328426"/>
          <a:ext cx="1301978" cy="2518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dirty="0"/>
            <a:t>Koulu-uupumus</a:t>
          </a:r>
          <a:endParaRPr lang="fi-FI" sz="1100" dirty="0"/>
        </a:p>
      </cdr:txBody>
    </cdr:sp>
  </cdr:relSizeAnchor>
  <cdr:relSizeAnchor xmlns:cdr="http://schemas.openxmlformats.org/drawingml/2006/chartDrawing">
    <cdr:from>
      <cdr:x>0.79031</cdr:x>
      <cdr:y>0.40929</cdr:y>
    </cdr:from>
    <cdr:to>
      <cdr:x>0.90362</cdr:x>
      <cdr:y>0.44165</cdr:y>
    </cdr:to>
    <cdr:sp macro="" textlink="">
      <cdr:nvSpPr>
        <cdr:cNvPr id="28" name="Tekstiruutu 1">
          <a:extLst xmlns:a="http://schemas.openxmlformats.org/drawingml/2006/main">
            <a:ext uri="{FF2B5EF4-FFF2-40B4-BE49-F238E27FC236}">
              <a16:creationId xmlns:a16="http://schemas.microsoft.com/office/drawing/2014/main" id="{FB4B1D18-B3F0-E340-7D7B-61D4D3F1CCA5}"/>
            </a:ext>
          </a:extLst>
        </cdr:cNvPr>
        <cdr:cNvSpPr txBox="1"/>
      </cdr:nvSpPr>
      <cdr:spPr>
        <a:xfrm xmlns:a="http://schemas.openxmlformats.org/drawingml/2006/main">
          <a:off x="9878130" y="2930761"/>
          <a:ext cx="1416279" cy="2316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dirty="0"/>
            <a:t>Ehkäisyn käyttö</a:t>
          </a:r>
          <a:endParaRPr lang="fi-FI" sz="1100" dirty="0"/>
        </a:p>
      </cdr:txBody>
    </cdr:sp>
  </cdr:relSizeAnchor>
  <cdr:relSizeAnchor xmlns:cdr="http://schemas.openxmlformats.org/drawingml/2006/chartDrawing">
    <cdr:from>
      <cdr:x>0.7731</cdr:x>
      <cdr:y>0.36389</cdr:y>
    </cdr:from>
    <cdr:to>
      <cdr:x>0.91707</cdr:x>
      <cdr:y>0.39531</cdr:y>
    </cdr:to>
    <cdr:sp macro="" textlink="">
      <cdr:nvSpPr>
        <cdr:cNvPr id="29" name="Tekstiruutu 1">
          <a:extLst xmlns:a="http://schemas.openxmlformats.org/drawingml/2006/main">
            <a:ext uri="{FF2B5EF4-FFF2-40B4-BE49-F238E27FC236}">
              <a16:creationId xmlns:a16="http://schemas.microsoft.com/office/drawing/2014/main" id="{FB4B1D18-B3F0-E340-7D7B-61D4D3F1CCA5}"/>
            </a:ext>
          </a:extLst>
        </cdr:cNvPr>
        <cdr:cNvSpPr txBox="1"/>
      </cdr:nvSpPr>
      <cdr:spPr>
        <a:xfrm xmlns:a="http://schemas.openxmlformats.org/drawingml/2006/main">
          <a:off x="9662977" y="2605646"/>
          <a:ext cx="1799520" cy="2249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dirty="0"/>
            <a:t>Raskaudenkeskeytykset</a:t>
          </a:r>
          <a:endParaRPr lang="fi-FI" sz="1100" dirty="0"/>
        </a:p>
      </cdr:txBody>
    </cdr:sp>
  </cdr:relSizeAnchor>
  <cdr:relSizeAnchor xmlns:cdr="http://schemas.openxmlformats.org/drawingml/2006/chartDrawing">
    <cdr:from>
      <cdr:x>0.75696</cdr:x>
      <cdr:y>0.31612</cdr:y>
    </cdr:from>
    <cdr:to>
      <cdr:x>0.94343</cdr:x>
      <cdr:y>0.35036</cdr:y>
    </cdr:to>
    <cdr:sp macro="" textlink="">
      <cdr:nvSpPr>
        <cdr:cNvPr id="30" name="Tekstiruutu 1">
          <a:extLst xmlns:a="http://schemas.openxmlformats.org/drawingml/2006/main">
            <a:ext uri="{FF2B5EF4-FFF2-40B4-BE49-F238E27FC236}">
              <a16:creationId xmlns:a16="http://schemas.microsoft.com/office/drawing/2014/main" id="{FB4B1D18-B3F0-E340-7D7B-61D4D3F1CCA5}"/>
            </a:ext>
          </a:extLst>
        </cdr:cNvPr>
        <cdr:cNvSpPr txBox="1"/>
      </cdr:nvSpPr>
      <cdr:spPr>
        <a:xfrm xmlns:a="http://schemas.openxmlformats.org/drawingml/2006/main">
          <a:off x="9461271" y="2263623"/>
          <a:ext cx="2330679" cy="2451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dirty="0"/>
            <a:t>Tuki- ja liikuntaelinsairaudet</a:t>
          </a:r>
          <a:endParaRPr lang="fi-FI" sz="1100" dirty="0"/>
        </a:p>
      </cdr:txBody>
    </cdr:sp>
  </cdr:relSizeAnchor>
  <cdr:relSizeAnchor xmlns:cdr="http://schemas.openxmlformats.org/drawingml/2006/chartDrawing">
    <cdr:from>
      <cdr:x>0.75481</cdr:x>
      <cdr:y>0.27281</cdr:y>
    </cdr:from>
    <cdr:to>
      <cdr:x>0.86704</cdr:x>
      <cdr:y>0.30423</cdr:y>
    </cdr:to>
    <cdr:sp macro="" textlink="">
      <cdr:nvSpPr>
        <cdr:cNvPr id="31" name="Tekstiruutu 1">
          <a:extLst xmlns:a="http://schemas.openxmlformats.org/drawingml/2006/main">
            <a:ext uri="{FF2B5EF4-FFF2-40B4-BE49-F238E27FC236}">
              <a16:creationId xmlns:a16="http://schemas.microsoft.com/office/drawing/2014/main" id="{FB4B1D18-B3F0-E340-7D7B-61D4D3F1CCA5}"/>
            </a:ext>
          </a:extLst>
        </cdr:cNvPr>
        <cdr:cNvSpPr txBox="1"/>
      </cdr:nvSpPr>
      <cdr:spPr>
        <a:xfrm xmlns:a="http://schemas.openxmlformats.org/drawingml/2006/main">
          <a:off x="9434377" y="1953464"/>
          <a:ext cx="1402832" cy="2249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dirty="0"/>
            <a:t>Sepelvaltimotauti</a:t>
          </a:r>
          <a:endParaRPr lang="fi-FI" sz="1100" dirty="0"/>
        </a:p>
      </cdr:txBody>
    </cdr:sp>
  </cdr:relSizeAnchor>
  <cdr:relSizeAnchor xmlns:cdr="http://schemas.openxmlformats.org/drawingml/2006/chartDrawing">
    <cdr:from>
      <cdr:x>0.7462</cdr:x>
      <cdr:y>0.2268</cdr:y>
    </cdr:from>
    <cdr:to>
      <cdr:x>0.82868</cdr:x>
      <cdr:y>0.2606</cdr:y>
    </cdr:to>
    <cdr:sp macro="" textlink="">
      <cdr:nvSpPr>
        <cdr:cNvPr id="32" name="Tekstiruutu 1">
          <a:extLst xmlns:a="http://schemas.openxmlformats.org/drawingml/2006/main">
            <a:ext uri="{FF2B5EF4-FFF2-40B4-BE49-F238E27FC236}">
              <a16:creationId xmlns:a16="http://schemas.microsoft.com/office/drawing/2014/main" id="{FB4B1D18-B3F0-E340-7D7B-61D4D3F1CCA5}"/>
            </a:ext>
          </a:extLst>
        </cdr:cNvPr>
        <cdr:cNvSpPr txBox="1"/>
      </cdr:nvSpPr>
      <cdr:spPr>
        <a:xfrm xmlns:a="http://schemas.openxmlformats.org/drawingml/2006/main">
          <a:off x="9326800" y="1624012"/>
          <a:ext cx="1030942" cy="24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dirty="0"/>
            <a:t>Syöpä</a:t>
          </a:r>
          <a:endParaRPr lang="fi-FI" sz="1100" dirty="0"/>
        </a:p>
      </cdr:txBody>
    </cdr:sp>
  </cdr:relSizeAnchor>
  <cdr:relSizeAnchor xmlns:cdr="http://schemas.openxmlformats.org/drawingml/2006/chartDrawing">
    <cdr:from>
      <cdr:x>0.71177</cdr:x>
      <cdr:y>0.19581</cdr:y>
    </cdr:from>
    <cdr:to>
      <cdr:x>0.8267</cdr:x>
      <cdr:y>0.23192</cdr:y>
    </cdr:to>
    <cdr:sp macro="" textlink="">
      <cdr:nvSpPr>
        <cdr:cNvPr id="33" name="Tekstiruutu 1">
          <a:extLst xmlns:a="http://schemas.openxmlformats.org/drawingml/2006/main">
            <a:ext uri="{FF2B5EF4-FFF2-40B4-BE49-F238E27FC236}">
              <a16:creationId xmlns:a16="http://schemas.microsoft.com/office/drawing/2014/main" id="{FB4B1D18-B3F0-E340-7D7B-61D4D3F1CCA5}"/>
            </a:ext>
          </a:extLst>
        </cdr:cNvPr>
        <cdr:cNvSpPr txBox="1"/>
      </cdr:nvSpPr>
      <cdr:spPr>
        <a:xfrm xmlns:a="http://schemas.openxmlformats.org/drawingml/2006/main">
          <a:off x="8896495" y="1402134"/>
          <a:ext cx="1436450" cy="2585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dirty="0"/>
            <a:t>Aivoverisuonitaudit</a:t>
          </a:r>
          <a:endParaRPr lang="fi-FI" sz="1100" dirty="0"/>
        </a:p>
      </cdr:txBody>
    </cdr:sp>
  </cdr:relSizeAnchor>
  <cdr:relSizeAnchor xmlns:cdr="http://schemas.openxmlformats.org/drawingml/2006/chartDrawing">
    <cdr:from>
      <cdr:x>0.68273</cdr:x>
      <cdr:y>0.15074</cdr:y>
    </cdr:from>
    <cdr:to>
      <cdr:x>0.76521</cdr:x>
      <cdr:y>0.18455</cdr:y>
    </cdr:to>
    <cdr:sp macro="" textlink="">
      <cdr:nvSpPr>
        <cdr:cNvPr id="34" name="Tekstiruutu 1">
          <a:extLst xmlns:a="http://schemas.openxmlformats.org/drawingml/2006/main">
            <a:ext uri="{FF2B5EF4-FFF2-40B4-BE49-F238E27FC236}">
              <a16:creationId xmlns:a16="http://schemas.microsoft.com/office/drawing/2014/main" id="{FB4B1D18-B3F0-E340-7D7B-61D4D3F1CCA5}"/>
            </a:ext>
          </a:extLst>
        </cdr:cNvPr>
        <cdr:cNvSpPr txBox="1"/>
      </cdr:nvSpPr>
      <cdr:spPr>
        <a:xfrm xmlns:a="http://schemas.openxmlformats.org/drawingml/2006/main">
          <a:off x="8533424" y="1079406"/>
          <a:ext cx="1030942" cy="24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dirty="0"/>
            <a:t>Ylipaino</a:t>
          </a:r>
          <a:endParaRPr lang="fi-FI" sz="1100" dirty="0"/>
        </a:p>
      </cdr:txBody>
    </cdr:sp>
  </cdr:relSizeAnchor>
  <cdr:relSizeAnchor xmlns:cdr="http://schemas.openxmlformats.org/drawingml/2006/chartDrawing">
    <cdr:from>
      <cdr:x>0.26564</cdr:x>
      <cdr:y>0.79581</cdr:y>
    </cdr:from>
    <cdr:to>
      <cdr:x>0.3779</cdr:x>
      <cdr:y>0.83005</cdr:y>
    </cdr:to>
    <cdr:sp macro="" textlink="">
      <cdr:nvSpPr>
        <cdr:cNvPr id="35" name="Tekstiruutu 1">
          <a:extLst xmlns:a="http://schemas.openxmlformats.org/drawingml/2006/main">
            <a:ext uri="{FF2B5EF4-FFF2-40B4-BE49-F238E27FC236}">
              <a16:creationId xmlns:a16="http://schemas.microsoft.com/office/drawing/2014/main" id="{FB4B1D18-B3F0-E340-7D7B-61D4D3F1CCA5}"/>
            </a:ext>
          </a:extLst>
        </cdr:cNvPr>
        <cdr:cNvSpPr txBox="1"/>
      </cdr:nvSpPr>
      <cdr:spPr>
        <a:xfrm xmlns:a="http://schemas.openxmlformats.org/drawingml/2006/main">
          <a:off x="3320304" y="5698468"/>
          <a:ext cx="1403122" cy="2451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dirty="0"/>
            <a:t>Äänestysaktiivisuus</a:t>
          </a:r>
          <a:endParaRPr lang="fi-FI" sz="1100" dirty="0"/>
        </a:p>
      </cdr:txBody>
    </cdr:sp>
  </cdr:relSizeAnchor>
  <cdr:relSizeAnchor xmlns:cdr="http://schemas.openxmlformats.org/drawingml/2006/chartDrawing">
    <cdr:from>
      <cdr:x>0.1629</cdr:x>
      <cdr:y>0.39112</cdr:y>
    </cdr:from>
    <cdr:to>
      <cdr:x>0.24719</cdr:x>
      <cdr:y>0.42723</cdr:y>
    </cdr:to>
    <cdr:sp macro="" textlink="">
      <cdr:nvSpPr>
        <cdr:cNvPr id="36" name="Tekstiruutu 1">
          <a:extLst xmlns:a="http://schemas.openxmlformats.org/drawingml/2006/main">
            <a:ext uri="{FF2B5EF4-FFF2-40B4-BE49-F238E27FC236}">
              <a16:creationId xmlns:a16="http://schemas.microsoft.com/office/drawing/2014/main" id="{FB4B1D18-B3F0-E340-7D7B-61D4D3F1CCA5}"/>
            </a:ext>
          </a:extLst>
        </cdr:cNvPr>
        <cdr:cNvSpPr txBox="1"/>
      </cdr:nvSpPr>
      <cdr:spPr>
        <a:xfrm xmlns:a="http://schemas.openxmlformats.org/drawingml/2006/main">
          <a:off x="2036109" y="2800628"/>
          <a:ext cx="1053499" cy="2585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dirty="0"/>
            <a:t>Tapaturmat</a:t>
          </a:r>
          <a:endParaRPr lang="fi-FI" sz="1100" dirty="0"/>
        </a:p>
      </cdr:txBody>
    </cdr:sp>
  </cdr:relSizeAnchor>
  <cdr:relSizeAnchor xmlns:cdr="http://schemas.openxmlformats.org/drawingml/2006/chartDrawing">
    <cdr:from>
      <cdr:x>0.66336</cdr:x>
      <cdr:y>0.83901</cdr:y>
    </cdr:from>
    <cdr:to>
      <cdr:x>0.74584</cdr:x>
      <cdr:y>0.87281</cdr:y>
    </cdr:to>
    <cdr:sp macro="" textlink="">
      <cdr:nvSpPr>
        <cdr:cNvPr id="37" name="Tekstiruutu 1">
          <a:extLst xmlns:a="http://schemas.openxmlformats.org/drawingml/2006/main">
            <a:ext uri="{FF2B5EF4-FFF2-40B4-BE49-F238E27FC236}">
              <a16:creationId xmlns:a16="http://schemas.microsoft.com/office/drawing/2014/main" id="{FB4B1D18-B3F0-E340-7D7B-61D4D3F1CCA5}"/>
            </a:ext>
          </a:extLst>
        </cdr:cNvPr>
        <cdr:cNvSpPr txBox="1"/>
      </cdr:nvSpPr>
      <cdr:spPr>
        <a:xfrm xmlns:a="http://schemas.openxmlformats.org/drawingml/2006/main">
          <a:off x="8291377" y="6007752"/>
          <a:ext cx="1030942" cy="24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fi-FI" sz="1100" dirty="0"/>
        </a:p>
      </cdr:txBody>
    </cdr:sp>
  </cdr:relSizeAnchor>
  <cdr:relSizeAnchor xmlns:cdr="http://schemas.openxmlformats.org/drawingml/2006/chartDrawing">
    <cdr:from>
      <cdr:x>0.33415</cdr:x>
      <cdr:y>0.82962</cdr:y>
    </cdr:from>
    <cdr:to>
      <cdr:x>0.41663</cdr:x>
      <cdr:y>0.86342</cdr:y>
    </cdr:to>
    <cdr:sp macro="" textlink="">
      <cdr:nvSpPr>
        <cdr:cNvPr id="38" name="Tekstiruutu 1">
          <a:extLst xmlns:a="http://schemas.openxmlformats.org/drawingml/2006/main">
            <a:ext uri="{FF2B5EF4-FFF2-40B4-BE49-F238E27FC236}">
              <a16:creationId xmlns:a16="http://schemas.microsoft.com/office/drawing/2014/main" id="{FB4B1D18-B3F0-E340-7D7B-61D4D3F1CCA5}"/>
            </a:ext>
          </a:extLst>
        </cdr:cNvPr>
        <cdr:cNvSpPr txBox="1"/>
      </cdr:nvSpPr>
      <cdr:spPr>
        <a:xfrm xmlns:a="http://schemas.openxmlformats.org/drawingml/2006/main">
          <a:off x="4176578" y="5940516"/>
          <a:ext cx="1030942" cy="24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dirty="0"/>
            <a:t>Kouluyhteisö</a:t>
          </a:r>
          <a:endParaRPr lang="fi-FI" sz="1100" dirty="0"/>
        </a:p>
      </cdr:txBody>
    </cdr:sp>
  </cdr:relSizeAnchor>
  <cdr:relSizeAnchor xmlns:cdr="http://schemas.openxmlformats.org/drawingml/2006/chartDrawing">
    <cdr:from>
      <cdr:x>0.61549</cdr:x>
      <cdr:y>0.83056</cdr:y>
    </cdr:from>
    <cdr:to>
      <cdr:x>0.75569</cdr:x>
      <cdr:y>0.86385</cdr:y>
    </cdr:to>
    <cdr:sp macro="" textlink="">
      <cdr:nvSpPr>
        <cdr:cNvPr id="39" name="Tekstiruutu 1">
          <a:extLst xmlns:a="http://schemas.openxmlformats.org/drawingml/2006/main">
            <a:ext uri="{FF2B5EF4-FFF2-40B4-BE49-F238E27FC236}">
              <a16:creationId xmlns:a16="http://schemas.microsoft.com/office/drawing/2014/main" id="{FB4B1D18-B3F0-E340-7D7B-61D4D3F1CCA5}"/>
            </a:ext>
          </a:extLst>
        </cdr:cNvPr>
        <cdr:cNvSpPr txBox="1"/>
      </cdr:nvSpPr>
      <cdr:spPr>
        <a:xfrm xmlns:a="http://schemas.openxmlformats.org/drawingml/2006/main">
          <a:off x="7692982" y="5947241"/>
          <a:ext cx="1752455" cy="2384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dirty="0"/>
            <a:t>Kokonaistyöttömyys</a:t>
          </a:r>
          <a:endParaRPr lang="fi-FI" sz="1100" dirty="0"/>
        </a:p>
      </cdr:txBody>
    </cdr:sp>
  </cdr:relSizeAnchor>
  <cdr:relSizeAnchor xmlns:cdr="http://schemas.openxmlformats.org/drawingml/2006/chartDrawing">
    <cdr:from>
      <cdr:x>0.65906</cdr:x>
      <cdr:y>0.793</cdr:y>
    </cdr:from>
    <cdr:to>
      <cdr:x>0.77613</cdr:x>
      <cdr:y>0.82254</cdr:y>
    </cdr:to>
    <cdr:sp macro="" textlink="">
      <cdr:nvSpPr>
        <cdr:cNvPr id="40" name="Tekstiruutu 1">
          <a:extLst xmlns:a="http://schemas.openxmlformats.org/drawingml/2006/main">
            <a:ext uri="{FF2B5EF4-FFF2-40B4-BE49-F238E27FC236}">
              <a16:creationId xmlns:a16="http://schemas.microsoft.com/office/drawing/2014/main" id="{FB4B1D18-B3F0-E340-7D7B-61D4D3F1CCA5}"/>
            </a:ext>
          </a:extLst>
        </cdr:cNvPr>
        <cdr:cNvSpPr txBox="1"/>
      </cdr:nvSpPr>
      <cdr:spPr>
        <a:xfrm xmlns:a="http://schemas.openxmlformats.org/drawingml/2006/main">
          <a:off x="8237589" y="5678299"/>
          <a:ext cx="1463344" cy="2115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dirty="0"/>
            <a:t>Nuorisotyöttömyys</a:t>
          </a:r>
          <a:endParaRPr lang="fi-FI" sz="1100" dirty="0"/>
        </a:p>
      </cdr:txBody>
    </cdr:sp>
  </cdr:relSizeAnchor>
  <cdr:relSizeAnchor xmlns:cdr="http://schemas.openxmlformats.org/drawingml/2006/chartDrawing">
    <cdr:from>
      <cdr:x>0.70371</cdr:x>
      <cdr:y>0.75638</cdr:y>
    </cdr:from>
    <cdr:to>
      <cdr:x>0.83315</cdr:x>
      <cdr:y>0.79343</cdr:y>
    </cdr:to>
    <cdr:sp macro="" textlink="">
      <cdr:nvSpPr>
        <cdr:cNvPr id="41" name="Tekstiruutu 1">
          <a:extLst xmlns:a="http://schemas.openxmlformats.org/drawingml/2006/main">
            <a:ext uri="{FF2B5EF4-FFF2-40B4-BE49-F238E27FC236}">
              <a16:creationId xmlns:a16="http://schemas.microsoft.com/office/drawing/2014/main" id="{FB4B1D18-B3F0-E340-7D7B-61D4D3F1CCA5}"/>
            </a:ext>
          </a:extLst>
        </cdr:cNvPr>
        <cdr:cNvSpPr txBox="1"/>
      </cdr:nvSpPr>
      <cdr:spPr>
        <a:xfrm xmlns:a="http://schemas.openxmlformats.org/drawingml/2006/main">
          <a:off x="8795641" y="5416082"/>
          <a:ext cx="1617985" cy="2653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dirty="0"/>
            <a:t>Rakennetyöttömyys</a:t>
          </a:r>
          <a:endParaRPr lang="fi-FI" sz="1100" dirty="0"/>
        </a:p>
      </cdr:txBody>
    </cdr:sp>
  </cdr:relSizeAnchor>
  <cdr:relSizeAnchor xmlns:cdr="http://schemas.openxmlformats.org/drawingml/2006/chartDrawing">
    <cdr:from>
      <cdr:x>0.70855</cdr:x>
      <cdr:y>0.71976</cdr:y>
    </cdr:from>
    <cdr:to>
      <cdr:x>0.85037</cdr:x>
      <cdr:y>0.75587</cdr:y>
    </cdr:to>
    <cdr:sp macro="" textlink="">
      <cdr:nvSpPr>
        <cdr:cNvPr id="42" name="Tekstiruutu 1">
          <a:extLst xmlns:a="http://schemas.openxmlformats.org/drawingml/2006/main">
            <a:ext uri="{FF2B5EF4-FFF2-40B4-BE49-F238E27FC236}">
              <a16:creationId xmlns:a16="http://schemas.microsoft.com/office/drawing/2014/main" id="{FB4B1D18-B3F0-E340-7D7B-61D4D3F1CCA5}"/>
            </a:ext>
          </a:extLst>
        </cdr:cNvPr>
        <cdr:cNvSpPr txBox="1"/>
      </cdr:nvSpPr>
      <cdr:spPr>
        <a:xfrm xmlns:a="http://schemas.openxmlformats.org/drawingml/2006/main">
          <a:off x="8856152" y="5153863"/>
          <a:ext cx="1772627" cy="2585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dirty="0"/>
            <a:t>Pitkäaikaistyöttömyys</a:t>
          </a:r>
          <a:endParaRPr lang="fi-FI" sz="1100" dirty="0"/>
        </a:p>
      </cdr:txBody>
    </cdr:sp>
  </cdr:relSizeAnchor>
  <cdr:relSizeAnchor xmlns:cdr="http://schemas.openxmlformats.org/drawingml/2006/chartDrawing">
    <cdr:from>
      <cdr:x>0.74889</cdr:x>
      <cdr:y>0.65274</cdr:y>
    </cdr:from>
    <cdr:to>
      <cdr:x>0.88372</cdr:x>
      <cdr:y>0.71643</cdr:y>
    </cdr:to>
    <cdr:sp macro="" textlink="">
      <cdr:nvSpPr>
        <cdr:cNvPr id="43" name="Tekstiruutu 1">
          <a:extLst xmlns:a="http://schemas.openxmlformats.org/drawingml/2006/main">
            <a:ext uri="{FF2B5EF4-FFF2-40B4-BE49-F238E27FC236}">
              <a16:creationId xmlns:a16="http://schemas.microsoft.com/office/drawing/2014/main" id="{FB4B1D18-B3F0-E340-7D7B-61D4D3F1CCA5}"/>
            </a:ext>
          </a:extLst>
        </cdr:cNvPr>
        <cdr:cNvSpPr txBox="1"/>
      </cdr:nvSpPr>
      <cdr:spPr>
        <a:xfrm xmlns:a="http://schemas.openxmlformats.org/drawingml/2006/main">
          <a:off x="9360418" y="4673993"/>
          <a:ext cx="1685220" cy="4560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dirty="0"/>
            <a:t>Lapsiperheiden taloudellinen tilanne</a:t>
          </a:r>
          <a:endParaRPr lang="fi-FI" sz="1100" dirty="0"/>
        </a:p>
      </cdr:txBody>
    </cdr:sp>
  </cdr:relSizeAnchor>
  <cdr:relSizeAnchor xmlns:cdr="http://schemas.openxmlformats.org/drawingml/2006/chartDrawing">
    <cdr:from>
      <cdr:x>0.75588</cdr:x>
      <cdr:y>0.61612</cdr:y>
    </cdr:from>
    <cdr:to>
      <cdr:x>0.92245</cdr:x>
      <cdr:y>0.64992</cdr:y>
    </cdr:to>
    <cdr:sp macro="" textlink="">
      <cdr:nvSpPr>
        <cdr:cNvPr id="44" name="Tekstiruutu 1">
          <a:extLst xmlns:a="http://schemas.openxmlformats.org/drawingml/2006/main">
            <a:ext uri="{FF2B5EF4-FFF2-40B4-BE49-F238E27FC236}">
              <a16:creationId xmlns:a16="http://schemas.microsoft.com/office/drawing/2014/main" id="{FB4B1D18-B3F0-E340-7D7B-61D4D3F1CCA5}"/>
            </a:ext>
          </a:extLst>
        </cdr:cNvPr>
        <cdr:cNvSpPr txBox="1"/>
      </cdr:nvSpPr>
      <cdr:spPr>
        <a:xfrm xmlns:a="http://schemas.openxmlformats.org/drawingml/2006/main">
          <a:off x="9447825" y="4411775"/>
          <a:ext cx="2081908" cy="24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dirty="0"/>
            <a:t>Toimeentulotukea saavat</a:t>
          </a:r>
          <a:endParaRPr lang="fi-FI" sz="1100" dirty="0"/>
        </a:p>
      </cdr:txBody>
    </cdr:sp>
  </cdr:relSizeAnchor>
  <cdr:relSizeAnchor xmlns:cdr="http://schemas.openxmlformats.org/drawingml/2006/chartDrawing">
    <cdr:from>
      <cdr:x>0.77471</cdr:x>
      <cdr:y>0.5784</cdr:y>
    </cdr:from>
    <cdr:to>
      <cdr:x>0.90631</cdr:x>
      <cdr:y>0.61424</cdr:y>
    </cdr:to>
    <cdr:sp macro="" textlink="">
      <cdr:nvSpPr>
        <cdr:cNvPr id="45" name="Tekstiruutu 1">
          <a:extLst xmlns:a="http://schemas.openxmlformats.org/drawingml/2006/main">
            <a:ext uri="{FF2B5EF4-FFF2-40B4-BE49-F238E27FC236}">
              <a16:creationId xmlns:a16="http://schemas.microsoft.com/office/drawing/2014/main" id="{FB4B1D18-B3F0-E340-7D7B-61D4D3F1CCA5}"/>
            </a:ext>
          </a:extLst>
        </cdr:cNvPr>
        <cdr:cNvSpPr txBox="1"/>
      </cdr:nvSpPr>
      <cdr:spPr>
        <a:xfrm xmlns:a="http://schemas.openxmlformats.org/drawingml/2006/main">
          <a:off x="9683147" y="4141694"/>
          <a:ext cx="1644879" cy="2566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sz="1100" dirty="0"/>
            <a:t>Hampaiden harjaus</a:t>
          </a:r>
        </a:p>
      </cdr:txBody>
    </cdr:sp>
  </cdr:relSizeAnchor>
  <cdr:relSizeAnchor xmlns:cdr="http://schemas.openxmlformats.org/drawingml/2006/chartDrawing">
    <cdr:from>
      <cdr:x>0.16129</cdr:x>
      <cdr:y>0.44165</cdr:y>
    </cdr:from>
    <cdr:to>
      <cdr:x>0.24533</cdr:x>
      <cdr:y>0.47592</cdr:y>
    </cdr:to>
    <cdr:sp macro="" textlink="">
      <cdr:nvSpPr>
        <cdr:cNvPr id="46" name="Tekstiruutu 1">
          <a:extLst xmlns:a="http://schemas.openxmlformats.org/drawingml/2006/main">
            <a:ext uri="{FF2B5EF4-FFF2-40B4-BE49-F238E27FC236}">
              <a16:creationId xmlns:a16="http://schemas.microsoft.com/office/drawing/2014/main" id="{CA16E82D-9935-27BC-210E-22DEA8C7F3C4}"/>
            </a:ext>
          </a:extLst>
        </cdr:cNvPr>
        <cdr:cNvSpPr txBox="1"/>
      </cdr:nvSpPr>
      <cdr:spPr>
        <a:xfrm xmlns:a="http://schemas.openxmlformats.org/drawingml/2006/main">
          <a:off x="2015939" y="3162443"/>
          <a:ext cx="1050511" cy="2454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dirty="0"/>
            <a:t>Kaatumiset</a:t>
          </a:r>
          <a:endParaRPr lang="fi-FI" sz="1100" dirty="0"/>
        </a:p>
      </cdr:txBody>
    </cdr:sp>
  </cdr:relSizeAnchor>
  <cdr:relSizeAnchor xmlns:cdr="http://schemas.openxmlformats.org/drawingml/2006/chartDrawing">
    <cdr:from>
      <cdr:x>0.13385</cdr:x>
      <cdr:y>0.5</cdr:y>
    </cdr:from>
    <cdr:to>
      <cdr:x>0.24533</cdr:x>
      <cdr:y>0.5349</cdr:y>
    </cdr:to>
    <cdr:sp macro="" textlink="">
      <cdr:nvSpPr>
        <cdr:cNvPr id="47" name="Tekstiruutu 1">
          <a:extLst xmlns:a="http://schemas.openxmlformats.org/drawingml/2006/main">
            <a:ext uri="{FF2B5EF4-FFF2-40B4-BE49-F238E27FC236}">
              <a16:creationId xmlns:a16="http://schemas.microsoft.com/office/drawing/2014/main" id="{CA16E82D-9935-27BC-210E-22DEA8C7F3C4}"/>
            </a:ext>
          </a:extLst>
        </cdr:cNvPr>
        <cdr:cNvSpPr txBox="1"/>
      </cdr:nvSpPr>
      <cdr:spPr>
        <a:xfrm xmlns:a="http://schemas.openxmlformats.org/drawingml/2006/main">
          <a:off x="1673039" y="3580279"/>
          <a:ext cx="1393411" cy="2499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dirty="0"/>
            <a:t>Lähisuhdeväkivalta</a:t>
          </a:r>
          <a:endParaRPr lang="fi-FI" sz="1100" dirty="0"/>
        </a:p>
      </cdr:txBody>
    </cdr:sp>
  </cdr:relSizeAnchor>
  <cdr:relSizeAnchor xmlns:cdr="http://schemas.openxmlformats.org/drawingml/2006/chartDrawing">
    <cdr:from>
      <cdr:x>0.17097</cdr:x>
      <cdr:y>0.64225</cdr:y>
    </cdr:from>
    <cdr:to>
      <cdr:x>0.2647</cdr:x>
      <cdr:y>0.68153</cdr:y>
    </cdr:to>
    <cdr:sp macro="" textlink="">
      <cdr:nvSpPr>
        <cdr:cNvPr id="48" name="Tekstiruutu 1">
          <a:extLst xmlns:a="http://schemas.openxmlformats.org/drawingml/2006/main">
            <a:ext uri="{FF2B5EF4-FFF2-40B4-BE49-F238E27FC236}">
              <a16:creationId xmlns:a16="http://schemas.microsoft.com/office/drawing/2014/main" id="{CA16E82D-9935-27BC-210E-22DEA8C7F3C4}"/>
            </a:ext>
          </a:extLst>
        </cdr:cNvPr>
        <cdr:cNvSpPr txBox="1"/>
      </cdr:nvSpPr>
      <cdr:spPr>
        <a:xfrm xmlns:a="http://schemas.openxmlformats.org/drawingml/2006/main">
          <a:off x="2136962" y="4598894"/>
          <a:ext cx="1171535" cy="2812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dirty="0"/>
            <a:t>Ahtaasti asuvat</a:t>
          </a:r>
          <a:endParaRPr lang="fi-FI" sz="1100" dirty="0"/>
        </a:p>
      </cdr:txBody>
    </cdr:sp>
  </cdr:relSizeAnchor>
  <cdr:relSizeAnchor xmlns:cdr="http://schemas.openxmlformats.org/drawingml/2006/chartDrawing">
    <cdr:from>
      <cdr:x>0.1629</cdr:x>
      <cdr:y>0.68272</cdr:y>
    </cdr:from>
    <cdr:to>
      <cdr:x>0.29052</cdr:x>
      <cdr:y>0.71362</cdr:y>
    </cdr:to>
    <cdr:sp macro="" textlink="">
      <cdr:nvSpPr>
        <cdr:cNvPr id="49" name="Tekstiruutu 1">
          <a:extLst xmlns:a="http://schemas.openxmlformats.org/drawingml/2006/main">
            <a:ext uri="{FF2B5EF4-FFF2-40B4-BE49-F238E27FC236}">
              <a16:creationId xmlns:a16="http://schemas.microsoft.com/office/drawing/2014/main" id="{CA16E82D-9935-27BC-210E-22DEA8C7F3C4}"/>
            </a:ext>
          </a:extLst>
        </cdr:cNvPr>
        <cdr:cNvSpPr txBox="1"/>
      </cdr:nvSpPr>
      <cdr:spPr>
        <a:xfrm xmlns:a="http://schemas.openxmlformats.org/drawingml/2006/main">
          <a:off x="2036108" y="4888659"/>
          <a:ext cx="1595117" cy="2212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dirty="0"/>
            <a:t>Elinvoimaindikaattori</a:t>
          </a:r>
          <a:endParaRPr lang="fi-FI" sz="1100" dirty="0"/>
        </a:p>
      </cdr:txBody>
    </cdr:sp>
  </cdr:relSizeAnchor>
  <cdr:relSizeAnchor xmlns:cdr="http://schemas.openxmlformats.org/drawingml/2006/chartDrawing">
    <cdr:from>
      <cdr:x>0.1433</cdr:x>
      <cdr:y>0.75784</cdr:y>
    </cdr:from>
    <cdr:to>
      <cdr:x>0.32871</cdr:x>
      <cdr:y>0.78738</cdr:y>
    </cdr:to>
    <cdr:sp macro="" textlink="">
      <cdr:nvSpPr>
        <cdr:cNvPr id="50" name="Tekstiruutu 1">
          <a:extLst xmlns:a="http://schemas.openxmlformats.org/drawingml/2006/main">
            <a:ext uri="{FF2B5EF4-FFF2-40B4-BE49-F238E27FC236}">
              <a16:creationId xmlns:a16="http://schemas.microsoft.com/office/drawing/2014/main" id="{CA16E82D-9935-27BC-210E-22DEA8C7F3C4}"/>
            </a:ext>
          </a:extLst>
        </cdr:cNvPr>
        <cdr:cNvSpPr txBox="1"/>
      </cdr:nvSpPr>
      <cdr:spPr>
        <a:xfrm xmlns:a="http://schemas.openxmlformats.org/drawingml/2006/main">
          <a:off x="1791075" y="5426541"/>
          <a:ext cx="2317523" cy="2115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dirty="0"/>
            <a:t>Koulutuksen ulkopuolelle jääneet</a:t>
          </a:r>
          <a:endParaRPr lang="fi-FI" sz="1100" dirty="0"/>
        </a:p>
      </cdr:txBody>
    </cdr:sp>
  </cdr:relSizeAnchor>
  <cdr:relSizeAnchor xmlns:cdr="http://schemas.openxmlformats.org/drawingml/2006/chartDrawing">
    <cdr:from>
      <cdr:x>0.07982</cdr:x>
      <cdr:y>0.66206</cdr:y>
    </cdr:from>
    <cdr:to>
      <cdr:x>0.26524</cdr:x>
      <cdr:y>0.6916</cdr:y>
    </cdr:to>
    <cdr:sp macro="" textlink="">
      <cdr:nvSpPr>
        <cdr:cNvPr id="51" name="Tekstiruutu 1">
          <a:extLst xmlns:a="http://schemas.openxmlformats.org/drawingml/2006/main">
            <a:ext uri="{FF2B5EF4-FFF2-40B4-BE49-F238E27FC236}">
              <a16:creationId xmlns:a16="http://schemas.microsoft.com/office/drawing/2014/main" id="{CA16E82D-9935-27BC-210E-22DEA8C7F3C4}"/>
            </a:ext>
          </a:extLst>
        </cdr:cNvPr>
        <cdr:cNvSpPr txBox="1"/>
      </cdr:nvSpPr>
      <cdr:spPr>
        <a:xfrm xmlns:a="http://schemas.openxmlformats.org/drawingml/2006/main">
          <a:off x="997696" y="4740741"/>
          <a:ext cx="2317523" cy="2115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fi-FI" sz="1100" dirty="0"/>
        </a:p>
      </cdr:txBody>
    </cdr:sp>
  </cdr:relSizeAnchor>
  <cdr:relSizeAnchor xmlns:cdr="http://schemas.openxmlformats.org/drawingml/2006/chartDrawing">
    <cdr:from>
      <cdr:x>0.21024</cdr:x>
      <cdr:y>0.71892</cdr:y>
    </cdr:from>
    <cdr:to>
      <cdr:x>0.30481</cdr:x>
      <cdr:y>0.75117</cdr:y>
    </cdr:to>
    <cdr:sp macro="" textlink="">
      <cdr:nvSpPr>
        <cdr:cNvPr id="52" name="Tekstiruutu 1">
          <a:extLst xmlns:a="http://schemas.openxmlformats.org/drawingml/2006/main">
            <a:ext uri="{FF2B5EF4-FFF2-40B4-BE49-F238E27FC236}">
              <a16:creationId xmlns:a16="http://schemas.microsoft.com/office/drawing/2014/main" id="{6FC81951-F389-6AF1-9A49-339F2280A7E0}"/>
            </a:ext>
          </a:extLst>
        </cdr:cNvPr>
        <cdr:cNvSpPr txBox="1"/>
      </cdr:nvSpPr>
      <cdr:spPr>
        <a:xfrm xmlns:a="http://schemas.openxmlformats.org/drawingml/2006/main">
          <a:off x="2627780" y="5147887"/>
          <a:ext cx="1181993" cy="2309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dirty="0"/>
            <a:t>Koulutustaso</a:t>
          </a:r>
          <a:endParaRPr lang="fi-FI" sz="1100" dirty="0"/>
        </a:p>
      </cdr:txBody>
    </cdr:sp>
  </cdr:relSizeAnchor>
  <cdr:relSizeAnchor xmlns:cdr="http://schemas.openxmlformats.org/drawingml/2006/chartDrawing">
    <cdr:from>
      <cdr:x>0.24112</cdr:x>
      <cdr:y>0.13582</cdr:y>
    </cdr:from>
    <cdr:to>
      <cdr:x>0.32912</cdr:x>
      <cdr:y>0.17183</cdr:y>
    </cdr:to>
    <cdr:sp macro="" textlink="">
      <cdr:nvSpPr>
        <cdr:cNvPr id="53" name="Tekstiruutu 1">
          <a:extLst xmlns:a="http://schemas.openxmlformats.org/drawingml/2006/main">
            <a:ext uri="{FF2B5EF4-FFF2-40B4-BE49-F238E27FC236}">
              <a16:creationId xmlns:a16="http://schemas.microsoft.com/office/drawing/2014/main" id="{6FC81951-F389-6AF1-9A49-339F2280A7E0}"/>
            </a:ext>
          </a:extLst>
        </cdr:cNvPr>
        <cdr:cNvSpPr txBox="1"/>
      </cdr:nvSpPr>
      <cdr:spPr>
        <a:xfrm xmlns:a="http://schemas.openxmlformats.org/drawingml/2006/main">
          <a:off x="3013805" y="972576"/>
          <a:ext cx="1099874" cy="2578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dirty="0"/>
            <a:t>Perusopetus</a:t>
          </a:r>
          <a:endParaRPr lang="fi-FI" sz="1100" dirty="0"/>
        </a:p>
      </cdr:txBody>
    </cdr:sp>
  </cdr:relSizeAnchor>
  <cdr:relSizeAnchor xmlns:cdr="http://schemas.openxmlformats.org/drawingml/2006/chartDrawing">
    <cdr:from>
      <cdr:x>0.24311</cdr:x>
      <cdr:y>0.18183</cdr:y>
    </cdr:from>
    <cdr:to>
      <cdr:x>0.30975</cdr:x>
      <cdr:y>0.21315</cdr:y>
    </cdr:to>
    <cdr:sp macro="" textlink="">
      <cdr:nvSpPr>
        <cdr:cNvPr id="54" name="Tekstiruutu 1">
          <a:extLst xmlns:a="http://schemas.openxmlformats.org/drawingml/2006/main">
            <a:ext uri="{FF2B5EF4-FFF2-40B4-BE49-F238E27FC236}">
              <a16:creationId xmlns:a16="http://schemas.microsoft.com/office/drawing/2014/main" id="{6FC81951-F389-6AF1-9A49-339F2280A7E0}"/>
            </a:ext>
          </a:extLst>
        </cdr:cNvPr>
        <cdr:cNvSpPr txBox="1"/>
      </cdr:nvSpPr>
      <cdr:spPr>
        <a:xfrm xmlns:a="http://schemas.openxmlformats.org/drawingml/2006/main">
          <a:off x="3038662" y="1302029"/>
          <a:ext cx="832971" cy="2242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dirty="0"/>
            <a:t>Liikunta</a:t>
          </a:r>
          <a:endParaRPr lang="fi-FI" sz="1100" dirty="0"/>
        </a:p>
      </cdr:txBody>
    </cdr:sp>
  </cdr:relSizeAnchor>
  <cdr:relSizeAnchor xmlns:cdr="http://schemas.openxmlformats.org/drawingml/2006/chartDrawing">
    <cdr:from>
      <cdr:x>0.2146</cdr:x>
      <cdr:y>0.22878</cdr:y>
    </cdr:from>
    <cdr:to>
      <cdr:x>0.27802</cdr:x>
      <cdr:y>0.26291</cdr:y>
    </cdr:to>
    <cdr:sp macro="" textlink="">
      <cdr:nvSpPr>
        <cdr:cNvPr id="55" name="Tekstiruutu 1">
          <a:extLst xmlns:a="http://schemas.openxmlformats.org/drawingml/2006/main">
            <a:ext uri="{FF2B5EF4-FFF2-40B4-BE49-F238E27FC236}">
              <a16:creationId xmlns:a16="http://schemas.microsoft.com/office/drawing/2014/main" id="{6FC81951-F389-6AF1-9A49-339F2280A7E0}"/>
            </a:ext>
          </a:extLst>
        </cdr:cNvPr>
        <cdr:cNvSpPr txBox="1"/>
      </cdr:nvSpPr>
      <cdr:spPr>
        <a:xfrm xmlns:a="http://schemas.openxmlformats.org/drawingml/2006/main">
          <a:off x="2682316" y="1638206"/>
          <a:ext cx="792630" cy="2443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dirty="0"/>
            <a:t>Kulttuuri</a:t>
          </a:r>
          <a:endParaRPr lang="fi-FI" sz="1100" dirty="0"/>
        </a:p>
      </cdr:txBody>
    </cdr:sp>
  </cdr:relSizeAnchor>
  <cdr:relSizeAnchor xmlns:cdr="http://schemas.openxmlformats.org/drawingml/2006/chartDrawing">
    <cdr:from>
      <cdr:x>0.17146</cdr:x>
      <cdr:y>0.59656</cdr:y>
    </cdr:from>
    <cdr:to>
      <cdr:x>0.2537</cdr:x>
      <cdr:y>0.62694</cdr:y>
    </cdr:to>
    <cdr:sp macro="" textlink="">
      <cdr:nvSpPr>
        <cdr:cNvPr id="56" name="Tekstiruutu 1">
          <a:extLst xmlns:a="http://schemas.openxmlformats.org/drawingml/2006/main">
            <a:ext uri="{FF2B5EF4-FFF2-40B4-BE49-F238E27FC236}">
              <a16:creationId xmlns:a16="http://schemas.microsoft.com/office/drawing/2014/main" id="{6FC81951-F389-6AF1-9A49-339F2280A7E0}"/>
            </a:ext>
          </a:extLst>
        </cdr:cNvPr>
        <cdr:cNvSpPr txBox="1"/>
      </cdr:nvSpPr>
      <cdr:spPr>
        <a:xfrm xmlns:a="http://schemas.openxmlformats.org/drawingml/2006/main">
          <a:off x="2143052" y="4271721"/>
          <a:ext cx="1027953" cy="2174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sz="1100" dirty="0"/>
            <a:t>Yksin asuvat</a:t>
          </a:r>
        </a:p>
      </cdr:txBody>
    </cdr:sp>
  </cdr:relSizeAnchor>
  <cdr:relSizeAnchor xmlns:cdr="http://schemas.openxmlformats.org/drawingml/2006/chartDrawing">
    <cdr:from>
      <cdr:x>0.19034</cdr:x>
      <cdr:y>0.27479</cdr:y>
    </cdr:from>
    <cdr:to>
      <cdr:x>0.29028</cdr:x>
      <cdr:y>0.32019</cdr:y>
    </cdr:to>
    <cdr:sp macro="" textlink="">
      <cdr:nvSpPr>
        <cdr:cNvPr id="57" name="Tekstiruutu 1">
          <a:extLst xmlns:a="http://schemas.openxmlformats.org/drawingml/2006/main">
            <a:ext uri="{FF2B5EF4-FFF2-40B4-BE49-F238E27FC236}">
              <a16:creationId xmlns:a16="http://schemas.microsoft.com/office/drawing/2014/main" id="{6FC81951-F389-6AF1-9A49-339F2280A7E0}"/>
            </a:ext>
          </a:extLst>
        </cdr:cNvPr>
        <cdr:cNvSpPr txBox="1"/>
      </cdr:nvSpPr>
      <cdr:spPr>
        <a:xfrm xmlns:a="http://schemas.openxmlformats.org/drawingml/2006/main">
          <a:off x="2379009" y="1967659"/>
          <a:ext cx="1249228" cy="3250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dirty="0"/>
            <a:t>Rikollisuus</a:t>
          </a:r>
          <a:endParaRPr lang="fi-FI" sz="1100" dirty="0"/>
        </a:p>
      </cdr:txBody>
    </cdr:sp>
  </cdr:relSizeAnchor>
  <cdr:relSizeAnchor xmlns:cdr="http://schemas.openxmlformats.org/drawingml/2006/chartDrawing">
    <cdr:from>
      <cdr:x>0.14192</cdr:x>
      <cdr:y>0.55195</cdr:y>
    </cdr:from>
    <cdr:to>
      <cdr:x>0.25908</cdr:x>
      <cdr:y>0.58796</cdr:y>
    </cdr:to>
    <cdr:sp macro="" textlink="">
      <cdr:nvSpPr>
        <cdr:cNvPr id="58" name="Tekstiruutu 1">
          <a:extLst xmlns:a="http://schemas.openxmlformats.org/drawingml/2006/main">
            <a:ext uri="{FF2B5EF4-FFF2-40B4-BE49-F238E27FC236}">
              <a16:creationId xmlns:a16="http://schemas.microsoft.com/office/drawing/2014/main" id="{6FC81951-F389-6AF1-9A49-339F2280A7E0}"/>
            </a:ext>
          </a:extLst>
        </cdr:cNvPr>
        <cdr:cNvSpPr txBox="1"/>
      </cdr:nvSpPr>
      <cdr:spPr>
        <a:xfrm xmlns:a="http://schemas.openxmlformats.org/drawingml/2006/main">
          <a:off x="1773891" y="3952295"/>
          <a:ext cx="1464381" cy="2578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dirty="0"/>
            <a:t>Asumistukea saavat</a:t>
          </a:r>
          <a:endParaRPr lang="fi-FI" sz="1100" dirty="0"/>
        </a:p>
      </cdr:txBody>
    </cdr:sp>
  </cdr:relSizeAnchor>
  <cdr:relSizeAnchor xmlns:cdr="http://schemas.openxmlformats.org/drawingml/2006/chartDrawing">
    <cdr:from>
      <cdr:x>0.18065</cdr:x>
      <cdr:y>0.33324</cdr:y>
    </cdr:from>
    <cdr:to>
      <cdr:x>0.27791</cdr:x>
      <cdr:y>0.36901</cdr:y>
    </cdr:to>
    <cdr:sp macro="" textlink="">
      <cdr:nvSpPr>
        <cdr:cNvPr id="59" name="Tekstiruutu 1">
          <a:extLst xmlns:a="http://schemas.openxmlformats.org/drawingml/2006/main">
            <a:ext uri="{FF2B5EF4-FFF2-40B4-BE49-F238E27FC236}">
              <a16:creationId xmlns:a16="http://schemas.microsoft.com/office/drawing/2014/main" id="{6FC81951-F389-6AF1-9A49-339F2280A7E0}"/>
            </a:ext>
          </a:extLst>
        </cdr:cNvPr>
        <cdr:cNvSpPr txBox="1"/>
      </cdr:nvSpPr>
      <cdr:spPr>
        <a:xfrm xmlns:a="http://schemas.openxmlformats.org/drawingml/2006/main">
          <a:off x="2257986" y="2386187"/>
          <a:ext cx="1215611" cy="2561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dirty="0"/>
            <a:t>Kiusaaminen</a:t>
          </a:r>
          <a:endParaRPr lang="fi-FI" sz="1100" dirty="0"/>
        </a:p>
      </cdr:txBody>
    </cdr:sp>
  </cdr:relSizeAnchor>
  <cdr:relSizeAnchor xmlns:cdr="http://schemas.openxmlformats.org/drawingml/2006/chartDrawing">
    <cdr:from>
      <cdr:x>0.40971</cdr:x>
      <cdr:y>0.04907</cdr:y>
    </cdr:from>
    <cdr:to>
      <cdr:x>0.48081</cdr:x>
      <cdr:y>0.08075</cdr:y>
    </cdr:to>
    <cdr:sp macro="" textlink="">
      <cdr:nvSpPr>
        <cdr:cNvPr id="62" name="Tekstiruutu 1">
          <a:extLst xmlns:a="http://schemas.openxmlformats.org/drawingml/2006/main">
            <a:ext uri="{FF2B5EF4-FFF2-40B4-BE49-F238E27FC236}">
              <a16:creationId xmlns:a16="http://schemas.microsoft.com/office/drawing/2014/main" id="{6FC81951-F389-6AF1-9A49-339F2280A7E0}"/>
            </a:ext>
          </a:extLst>
        </cdr:cNvPr>
        <cdr:cNvSpPr txBox="1"/>
      </cdr:nvSpPr>
      <cdr:spPr>
        <a:xfrm xmlns:a="http://schemas.openxmlformats.org/drawingml/2006/main">
          <a:off x="5120941" y="351350"/>
          <a:ext cx="888773" cy="2268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dirty="0"/>
            <a:t>Kuntajohto</a:t>
          </a:r>
          <a:endParaRPr lang="fi-FI" sz="1100" dirty="0"/>
        </a:p>
      </cdr:txBody>
    </cdr:sp>
  </cdr:relSizeAnchor>
  <cdr:relSizeAnchor xmlns:cdr="http://schemas.openxmlformats.org/drawingml/2006/chartDrawing">
    <cdr:from>
      <cdr:x>0.29099</cdr:x>
      <cdr:y>0.0701</cdr:y>
    </cdr:from>
    <cdr:to>
      <cdr:x>0.4211</cdr:x>
      <cdr:y>0.10423</cdr:y>
    </cdr:to>
    <cdr:sp macro="" textlink="">
      <cdr:nvSpPr>
        <cdr:cNvPr id="63" name="Tekstiruutu 1">
          <a:extLst xmlns:a="http://schemas.openxmlformats.org/drawingml/2006/main">
            <a:ext uri="{FF2B5EF4-FFF2-40B4-BE49-F238E27FC236}">
              <a16:creationId xmlns:a16="http://schemas.microsoft.com/office/drawing/2014/main" id="{6FC81951-F389-6AF1-9A49-339F2280A7E0}"/>
            </a:ext>
          </a:extLst>
        </cdr:cNvPr>
        <cdr:cNvSpPr txBox="1"/>
      </cdr:nvSpPr>
      <cdr:spPr>
        <a:xfrm xmlns:a="http://schemas.openxmlformats.org/drawingml/2006/main">
          <a:off x="3637057" y="501927"/>
          <a:ext cx="1626348" cy="2443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dirty="0"/>
            <a:t>Perusterveydenhuolto</a:t>
          </a:r>
          <a:endParaRPr lang="fi-FI" sz="1100" dirty="0"/>
        </a:p>
      </cdr:txBody>
    </cdr:sp>
  </cdr:relSizeAnchor>
  <cdr:relSizeAnchor xmlns:cdr="http://schemas.openxmlformats.org/drawingml/2006/chartDrawing">
    <cdr:from>
      <cdr:x>0.30734</cdr:x>
      <cdr:y>0.10672</cdr:y>
    </cdr:from>
    <cdr:to>
      <cdr:x>0.35548</cdr:x>
      <cdr:y>0.14272</cdr:y>
    </cdr:to>
    <cdr:sp macro="" textlink="">
      <cdr:nvSpPr>
        <cdr:cNvPr id="64" name="Tekstiruutu 1">
          <a:extLst xmlns:a="http://schemas.openxmlformats.org/drawingml/2006/main">
            <a:ext uri="{FF2B5EF4-FFF2-40B4-BE49-F238E27FC236}">
              <a16:creationId xmlns:a16="http://schemas.microsoft.com/office/drawing/2014/main" id="{6FC81951-F389-6AF1-9A49-339F2280A7E0}"/>
            </a:ext>
          </a:extLst>
        </cdr:cNvPr>
        <cdr:cNvSpPr txBox="1"/>
      </cdr:nvSpPr>
      <cdr:spPr>
        <a:xfrm xmlns:a="http://schemas.openxmlformats.org/drawingml/2006/main">
          <a:off x="3841486" y="764147"/>
          <a:ext cx="601647" cy="2578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dirty="0"/>
            <a:t>Lukio</a:t>
          </a:r>
          <a:endParaRPr lang="fi-FI" sz="1100" dirty="0"/>
        </a:p>
      </cdr:txBody>
    </cdr:sp>
  </cdr:relSizeAnchor>
  <cdr:relSizeAnchor xmlns:cdr="http://schemas.openxmlformats.org/drawingml/2006/chartDrawing">
    <cdr:from>
      <cdr:x>0.51793</cdr:x>
      <cdr:y>0.07136</cdr:y>
    </cdr:from>
    <cdr:to>
      <cdr:x>0.51793</cdr:x>
      <cdr:y>0.11174</cdr:y>
    </cdr:to>
    <cdr:cxnSp macro="">
      <cdr:nvCxnSpPr>
        <cdr:cNvPr id="66" name="Suora yhdysviiva 65">
          <a:extLst xmlns:a="http://schemas.openxmlformats.org/drawingml/2006/main">
            <a:ext uri="{FF2B5EF4-FFF2-40B4-BE49-F238E27FC236}">
              <a16:creationId xmlns:a16="http://schemas.microsoft.com/office/drawing/2014/main" id="{DDC29AA4-5D90-9FC6-5D91-61AE866B90FC}"/>
            </a:ext>
          </a:extLst>
        </cdr:cNvPr>
        <cdr:cNvCxnSpPr/>
      </cdr:nvCxnSpPr>
      <cdr:spPr>
        <a:xfrm xmlns:a="http://schemas.openxmlformats.org/drawingml/2006/main">
          <a:off x="6473640" y="510988"/>
          <a:ext cx="0" cy="28911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0.54859</cdr:x>
      <cdr:y>0.09671</cdr:y>
    </cdr:from>
    <cdr:to>
      <cdr:x>0.55505</cdr:x>
      <cdr:y>0.11925</cdr:y>
    </cdr:to>
    <cdr:cxnSp macro="">
      <cdr:nvCxnSpPr>
        <cdr:cNvPr id="68" name="Suora yhdysviiva 67">
          <a:extLst xmlns:a="http://schemas.openxmlformats.org/drawingml/2006/main">
            <a:ext uri="{FF2B5EF4-FFF2-40B4-BE49-F238E27FC236}">
              <a16:creationId xmlns:a16="http://schemas.microsoft.com/office/drawing/2014/main" id="{98B36973-B5D8-AD80-1032-8F3EBB3D929E}"/>
            </a:ext>
          </a:extLst>
        </cdr:cNvPr>
        <cdr:cNvCxnSpPr/>
      </cdr:nvCxnSpPr>
      <cdr:spPr>
        <a:xfrm xmlns:a="http://schemas.openxmlformats.org/drawingml/2006/main" flipH="1">
          <a:off x="6856880" y="692524"/>
          <a:ext cx="80682" cy="1613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0.58141</cdr:x>
      <cdr:y>0.09014</cdr:y>
    </cdr:from>
    <cdr:to>
      <cdr:x>0.60346</cdr:x>
      <cdr:y>0.13427</cdr:y>
    </cdr:to>
    <cdr:cxnSp macro="">
      <cdr:nvCxnSpPr>
        <cdr:cNvPr id="73" name="Suora yhdysviiva 72">
          <a:extLst xmlns:a="http://schemas.openxmlformats.org/drawingml/2006/main">
            <a:ext uri="{FF2B5EF4-FFF2-40B4-BE49-F238E27FC236}">
              <a16:creationId xmlns:a16="http://schemas.microsoft.com/office/drawing/2014/main" id="{24CD9383-2974-E95C-74F3-9FB5BC79E038}"/>
            </a:ext>
          </a:extLst>
        </cdr:cNvPr>
        <cdr:cNvCxnSpPr/>
      </cdr:nvCxnSpPr>
      <cdr:spPr>
        <a:xfrm xmlns:a="http://schemas.openxmlformats.org/drawingml/2006/main" flipH="1">
          <a:off x="7267015" y="645459"/>
          <a:ext cx="275665" cy="31600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0.61099</cdr:x>
      <cdr:y>0.1277</cdr:y>
    </cdr:from>
    <cdr:to>
      <cdr:x>0.63251</cdr:x>
      <cdr:y>0.15962</cdr:y>
    </cdr:to>
    <cdr:cxnSp macro="">
      <cdr:nvCxnSpPr>
        <cdr:cNvPr id="76" name="Suora yhdysviiva 75">
          <a:extLst xmlns:a="http://schemas.openxmlformats.org/drawingml/2006/main">
            <a:ext uri="{FF2B5EF4-FFF2-40B4-BE49-F238E27FC236}">
              <a16:creationId xmlns:a16="http://schemas.microsoft.com/office/drawing/2014/main" id="{083B4C14-326E-74E4-9EB2-343AD982BE99}"/>
            </a:ext>
          </a:extLst>
        </cdr:cNvPr>
        <cdr:cNvCxnSpPr/>
      </cdr:nvCxnSpPr>
      <cdr:spPr>
        <a:xfrm xmlns:a="http://schemas.openxmlformats.org/drawingml/2006/main" flipH="1">
          <a:off x="7636809" y="914400"/>
          <a:ext cx="268941" cy="22860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0.62928</cdr:x>
      <cdr:y>0.14554</cdr:y>
    </cdr:from>
    <cdr:to>
      <cdr:x>0.65725</cdr:x>
      <cdr:y>0.18498</cdr:y>
    </cdr:to>
    <cdr:cxnSp macro="">
      <cdr:nvCxnSpPr>
        <cdr:cNvPr id="79" name="Suora yhdysviiva 78">
          <a:extLst xmlns:a="http://schemas.openxmlformats.org/drawingml/2006/main">
            <a:ext uri="{FF2B5EF4-FFF2-40B4-BE49-F238E27FC236}">
              <a16:creationId xmlns:a16="http://schemas.microsoft.com/office/drawing/2014/main" id="{92AB3112-F9A4-4729-3182-DA347CACB87A}"/>
            </a:ext>
          </a:extLst>
        </cdr:cNvPr>
        <cdr:cNvCxnSpPr/>
      </cdr:nvCxnSpPr>
      <cdr:spPr>
        <a:xfrm xmlns:a="http://schemas.openxmlformats.org/drawingml/2006/main" flipH="1">
          <a:off x="7865409" y="1042147"/>
          <a:ext cx="349624" cy="28238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0.65187</cdr:x>
      <cdr:y>0.18498</cdr:y>
    </cdr:from>
    <cdr:to>
      <cdr:x>0.69329</cdr:x>
      <cdr:y>0.21878</cdr:y>
    </cdr:to>
    <cdr:cxnSp macro="">
      <cdr:nvCxnSpPr>
        <cdr:cNvPr id="83" name="Suora yhdysviiva 82">
          <a:extLst xmlns:a="http://schemas.openxmlformats.org/drawingml/2006/main">
            <a:ext uri="{FF2B5EF4-FFF2-40B4-BE49-F238E27FC236}">
              <a16:creationId xmlns:a16="http://schemas.microsoft.com/office/drawing/2014/main" id="{7C049FD7-D754-499C-A183-B23413435A77}"/>
            </a:ext>
          </a:extLst>
        </cdr:cNvPr>
        <cdr:cNvCxnSpPr/>
      </cdr:nvCxnSpPr>
      <cdr:spPr>
        <a:xfrm xmlns:a="http://schemas.openxmlformats.org/drawingml/2006/main" flipH="1">
          <a:off x="8147797" y="1324535"/>
          <a:ext cx="517712" cy="24204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0.67124</cdr:x>
      <cdr:y>0.22817</cdr:y>
    </cdr:from>
    <cdr:to>
      <cdr:x>0.71589</cdr:x>
      <cdr:y>0.26197</cdr:y>
    </cdr:to>
    <cdr:cxnSp macro="">
      <cdr:nvCxnSpPr>
        <cdr:cNvPr id="86" name="Suora yhdysviiva 85">
          <a:extLst xmlns:a="http://schemas.openxmlformats.org/drawingml/2006/main">
            <a:ext uri="{FF2B5EF4-FFF2-40B4-BE49-F238E27FC236}">
              <a16:creationId xmlns:a16="http://schemas.microsoft.com/office/drawing/2014/main" id="{DDE0773D-3395-007B-8809-6C3299B6BCE7}"/>
            </a:ext>
          </a:extLst>
        </cdr:cNvPr>
        <cdr:cNvCxnSpPr/>
      </cdr:nvCxnSpPr>
      <cdr:spPr>
        <a:xfrm xmlns:a="http://schemas.openxmlformats.org/drawingml/2006/main" flipH="1">
          <a:off x="8389845" y="1633818"/>
          <a:ext cx="558052" cy="24204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0.68791</cdr:x>
      <cdr:y>0.2554</cdr:y>
    </cdr:from>
    <cdr:to>
      <cdr:x>0.75247</cdr:x>
      <cdr:y>0.30329</cdr:y>
    </cdr:to>
    <cdr:cxnSp macro="">
      <cdr:nvCxnSpPr>
        <cdr:cNvPr id="88" name="Suora yhdysviiva 87">
          <a:extLst xmlns:a="http://schemas.openxmlformats.org/drawingml/2006/main">
            <a:ext uri="{FF2B5EF4-FFF2-40B4-BE49-F238E27FC236}">
              <a16:creationId xmlns:a16="http://schemas.microsoft.com/office/drawing/2014/main" id="{B0AF7695-2BBA-34A7-AAB3-B7F91EFE73F9}"/>
            </a:ext>
          </a:extLst>
        </cdr:cNvPr>
        <cdr:cNvCxnSpPr/>
      </cdr:nvCxnSpPr>
      <cdr:spPr>
        <a:xfrm xmlns:a="http://schemas.openxmlformats.org/drawingml/2006/main" flipH="1">
          <a:off x="8598274" y="1828800"/>
          <a:ext cx="806823" cy="34290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0.70029</cdr:x>
      <cdr:y>0.29484</cdr:y>
    </cdr:from>
    <cdr:to>
      <cdr:x>0.76</cdr:x>
      <cdr:y>0.34554</cdr:y>
    </cdr:to>
    <cdr:cxnSp macro="">
      <cdr:nvCxnSpPr>
        <cdr:cNvPr id="95" name="Suora yhdysviiva 94">
          <a:extLst xmlns:a="http://schemas.openxmlformats.org/drawingml/2006/main">
            <a:ext uri="{FF2B5EF4-FFF2-40B4-BE49-F238E27FC236}">
              <a16:creationId xmlns:a16="http://schemas.microsoft.com/office/drawing/2014/main" id="{7523916F-67C1-49A7-6BA0-6C1D8BFABEA8}"/>
            </a:ext>
          </a:extLst>
        </cdr:cNvPr>
        <cdr:cNvCxnSpPr/>
      </cdr:nvCxnSpPr>
      <cdr:spPr>
        <a:xfrm xmlns:a="http://schemas.openxmlformats.org/drawingml/2006/main" flipH="1">
          <a:off x="8752915" y="2111188"/>
          <a:ext cx="746312" cy="36307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0.70943</cdr:x>
      <cdr:y>0.34742</cdr:y>
    </cdr:from>
    <cdr:to>
      <cdr:x>0.76807</cdr:x>
      <cdr:y>0.40094</cdr:y>
    </cdr:to>
    <cdr:cxnSp macro="">
      <cdr:nvCxnSpPr>
        <cdr:cNvPr id="97" name="Suora yhdysviiva 96">
          <a:extLst xmlns:a="http://schemas.openxmlformats.org/drawingml/2006/main">
            <a:ext uri="{FF2B5EF4-FFF2-40B4-BE49-F238E27FC236}">
              <a16:creationId xmlns:a16="http://schemas.microsoft.com/office/drawing/2014/main" id="{210C0ABA-02D5-2A9A-C18B-6B5D60DC9342}"/>
            </a:ext>
          </a:extLst>
        </cdr:cNvPr>
        <cdr:cNvCxnSpPr/>
      </cdr:nvCxnSpPr>
      <cdr:spPr>
        <a:xfrm xmlns:a="http://schemas.openxmlformats.org/drawingml/2006/main" flipH="1">
          <a:off x="8867215" y="2487706"/>
          <a:ext cx="732865" cy="38324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0.71158</cdr:x>
      <cdr:y>0.3831</cdr:y>
    </cdr:from>
    <cdr:to>
      <cdr:x>0.77613</cdr:x>
      <cdr:y>0.44165</cdr:y>
    </cdr:to>
    <cdr:cxnSp macro="">
      <cdr:nvCxnSpPr>
        <cdr:cNvPr id="100" name="Suora yhdysviiva 99">
          <a:extLst xmlns:a="http://schemas.openxmlformats.org/drawingml/2006/main">
            <a:ext uri="{FF2B5EF4-FFF2-40B4-BE49-F238E27FC236}">
              <a16:creationId xmlns:a16="http://schemas.microsoft.com/office/drawing/2014/main" id="{2CFC281B-0F65-724C-D3D0-753A208E86BF}"/>
            </a:ext>
          </a:extLst>
        </cdr:cNvPr>
        <cdr:cNvCxnSpPr/>
      </cdr:nvCxnSpPr>
      <cdr:spPr>
        <a:xfrm xmlns:a="http://schemas.openxmlformats.org/drawingml/2006/main" flipH="1">
          <a:off x="8894109" y="2743200"/>
          <a:ext cx="806824" cy="41924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0.71373</cdr:x>
      <cdr:y>0.44165</cdr:y>
    </cdr:from>
    <cdr:to>
      <cdr:x>0.79335</cdr:x>
      <cdr:y>0.5</cdr:y>
    </cdr:to>
    <cdr:cxnSp macro="">
      <cdr:nvCxnSpPr>
        <cdr:cNvPr id="102" name="Suora yhdysviiva 101">
          <a:extLst xmlns:a="http://schemas.openxmlformats.org/drawingml/2006/main">
            <a:ext uri="{FF2B5EF4-FFF2-40B4-BE49-F238E27FC236}">
              <a16:creationId xmlns:a16="http://schemas.microsoft.com/office/drawing/2014/main" id="{42A8BAC6-3AF4-CC19-DB70-BB24087DFAA8}"/>
            </a:ext>
          </a:extLst>
        </cdr:cNvPr>
        <cdr:cNvCxnSpPr/>
      </cdr:nvCxnSpPr>
      <cdr:spPr>
        <a:xfrm xmlns:a="http://schemas.openxmlformats.org/drawingml/2006/main" flipH="1">
          <a:off x="8921003" y="3162443"/>
          <a:ext cx="995083" cy="41783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0.70782</cdr:x>
      <cdr:y>0.4892</cdr:y>
    </cdr:from>
    <cdr:to>
      <cdr:x>0.78851</cdr:x>
      <cdr:y>0.55005</cdr:y>
    </cdr:to>
    <cdr:cxnSp macro="">
      <cdr:nvCxnSpPr>
        <cdr:cNvPr id="105" name="Suora yhdysviiva 104">
          <a:extLst xmlns:a="http://schemas.openxmlformats.org/drawingml/2006/main">
            <a:ext uri="{FF2B5EF4-FFF2-40B4-BE49-F238E27FC236}">
              <a16:creationId xmlns:a16="http://schemas.microsoft.com/office/drawing/2014/main" id="{E706AC08-C0CE-066B-1C22-89FA46E233DF}"/>
            </a:ext>
          </a:extLst>
        </cdr:cNvPr>
        <cdr:cNvCxnSpPr/>
      </cdr:nvCxnSpPr>
      <cdr:spPr>
        <a:xfrm xmlns:a="http://schemas.openxmlformats.org/drawingml/2006/main" flipH="1">
          <a:off x="8847045" y="3502959"/>
          <a:ext cx="1008529" cy="43573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0.70351</cdr:x>
      <cdr:y>0.53052</cdr:y>
    </cdr:from>
    <cdr:to>
      <cdr:x>0.77882</cdr:x>
      <cdr:y>0.59437</cdr:y>
    </cdr:to>
    <cdr:cxnSp macro="">
      <cdr:nvCxnSpPr>
        <cdr:cNvPr id="110" name="Suora yhdysviiva 109">
          <a:extLst xmlns:a="http://schemas.openxmlformats.org/drawingml/2006/main">
            <a:ext uri="{FF2B5EF4-FFF2-40B4-BE49-F238E27FC236}">
              <a16:creationId xmlns:a16="http://schemas.microsoft.com/office/drawing/2014/main" id="{3A89E10B-FAEB-8AC4-B094-705D918C6FDE}"/>
            </a:ext>
          </a:extLst>
        </cdr:cNvPr>
        <cdr:cNvCxnSpPr/>
      </cdr:nvCxnSpPr>
      <cdr:spPr>
        <a:xfrm xmlns:a="http://schemas.openxmlformats.org/drawingml/2006/main" flipH="1">
          <a:off x="8793256" y="3798794"/>
          <a:ext cx="941294" cy="45720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0.6906</cdr:x>
      <cdr:y>0.5784</cdr:y>
    </cdr:from>
    <cdr:to>
      <cdr:x>0.77183</cdr:x>
      <cdr:y>0.64789</cdr:y>
    </cdr:to>
    <cdr:cxnSp macro="">
      <cdr:nvCxnSpPr>
        <cdr:cNvPr id="113" name="Suora yhdysviiva 112">
          <a:extLst xmlns:a="http://schemas.openxmlformats.org/drawingml/2006/main">
            <a:ext uri="{FF2B5EF4-FFF2-40B4-BE49-F238E27FC236}">
              <a16:creationId xmlns:a16="http://schemas.microsoft.com/office/drawing/2014/main" id="{2F43A022-508A-CC6B-2672-6A1AD0CA17CA}"/>
            </a:ext>
          </a:extLst>
        </cdr:cNvPr>
        <cdr:cNvCxnSpPr/>
      </cdr:nvCxnSpPr>
      <cdr:spPr>
        <a:xfrm xmlns:a="http://schemas.openxmlformats.org/drawingml/2006/main" flipH="1">
          <a:off x="8631892" y="4141694"/>
          <a:ext cx="1015253" cy="49754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0.67339</cdr:x>
      <cdr:y>0.60485</cdr:y>
    </cdr:from>
    <cdr:to>
      <cdr:x>0.77667</cdr:x>
      <cdr:y>0.69202</cdr:y>
    </cdr:to>
    <cdr:cxnSp macro="">
      <cdr:nvCxnSpPr>
        <cdr:cNvPr id="115" name="Suora yhdysviiva 114">
          <a:extLst xmlns:a="http://schemas.openxmlformats.org/drawingml/2006/main">
            <a:ext uri="{FF2B5EF4-FFF2-40B4-BE49-F238E27FC236}">
              <a16:creationId xmlns:a16="http://schemas.microsoft.com/office/drawing/2014/main" id="{BEF0B562-E32B-8F32-D247-BBD0037656A4}"/>
            </a:ext>
          </a:extLst>
        </cdr:cNvPr>
        <cdr:cNvCxnSpPr/>
      </cdr:nvCxnSpPr>
      <cdr:spPr>
        <a:xfrm xmlns:a="http://schemas.openxmlformats.org/drawingml/2006/main" flipH="1">
          <a:off x="8416739" y="4331093"/>
          <a:ext cx="1290917" cy="6241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0.6551</cdr:x>
      <cdr:y>0.64789</cdr:y>
    </cdr:from>
    <cdr:to>
      <cdr:x>0.76215</cdr:x>
      <cdr:y>0.73052</cdr:y>
    </cdr:to>
    <cdr:cxnSp macro="">
      <cdr:nvCxnSpPr>
        <cdr:cNvPr id="117" name="Suora yhdysviiva 116">
          <a:extLst xmlns:a="http://schemas.openxmlformats.org/drawingml/2006/main">
            <a:ext uri="{FF2B5EF4-FFF2-40B4-BE49-F238E27FC236}">
              <a16:creationId xmlns:a16="http://schemas.microsoft.com/office/drawing/2014/main" id="{1A135CD1-1D97-1191-819E-61A79379F9C3}"/>
            </a:ext>
          </a:extLst>
        </cdr:cNvPr>
        <cdr:cNvCxnSpPr/>
      </cdr:nvCxnSpPr>
      <cdr:spPr>
        <a:xfrm xmlns:a="http://schemas.openxmlformats.org/drawingml/2006/main" flipH="1">
          <a:off x="8188139" y="4639235"/>
          <a:ext cx="1337982" cy="59167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0.63089</cdr:x>
      <cdr:y>0.69202</cdr:y>
    </cdr:from>
    <cdr:to>
      <cdr:x>0.75031</cdr:x>
      <cdr:y>0.7662</cdr:y>
    </cdr:to>
    <cdr:cxnSp macro="">
      <cdr:nvCxnSpPr>
        <cdr:cNvPr id="120" name="Suora yhdysviiva 119">
          <a:extLst xmlns:a="http://schemas.openxmlformats.org/drawingml/2006/main">
            <a:ext uri="{FF2B5EF4-FFF2-40B4-BE49-F238E27FC236}">
              <a16:creationId xmlns:a16="http://schemas.microsoft.com/office/drawing/2014/main" id="{9837155D-EBE4-0EE9-7C14-262C4013E8F4}"/>
            </a:ext>
          </a:extLst>
        </cdr:cNvPr>
        <cdr:cNvCxnSpPr/>
      </cdr:nvCxnSpPr>
      <cdr:spPr>
        <a:xfrm xmlns:a="http://schemas.openxmlformats.org/drawingml/2006/main" flipH="1">
          <a:off x="7885580" y="4955241"/>
          <a:ext cx="1492623" cy="53115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0.60023</cdr:x>
      <cdr:y>0.73897</cdr:y>
    </cdr:from>
    <cdr:to>
      <cdr:x>0.71158</cdr:x>
      <cdr:y>0.79812</cdr:y>
    </cdr:to>
    <cdr:cxnSp macro="">
      <cdr:nvCxnSpPr>
        <cdr:cNvPr id="122" name="Suora yhdysviiva 121">
          <a:extLst xmlns:a="http://schemas.openxmlformats.org/drawingml/2006/main">
            <a:ext uri="{FF2B5EF4-FFF2-40B4-BE49-F238E27FC236}">
              <a16:creationId xmlns:a16="http://schemas.microsoft.com/office/drawing/2014/main" id="{360D15A6-5E7E-02DF-8AEC-AD602CAD5FD5}"/>
            </a:ext>
          </a:extLst>
        </cdr:cNvPr>
        <cdr:cNvCxnSpPr/>
      </cdr:nvCxnSpPr>
      <cdr:spPr>
        <a:xfrm xmlns:a="http://schemas.openxmlformats.org/drawingml/2006/main" flipH="1">
          <a:off x="7502339" y="5291418"/>
          <a:ext cx="1391770" cy="42358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0.5685</cdr:x>
      <cdr:y>0.77653</cdr:y>
    </cdr:from>
    <cdr:to>
      <cdr:x>0.70943</cdr:x>
      <cdr:y>0.82441</cdr:y>
    </cdr:to>
    <cdr:cxnSp macro="">
      <cdr:nvCxnSpPr>
        <cdr:cNvPr id="126" name="Suora yhdysviiva 125">
          <a:extLst xmlns:a="http://schemas.openxmlformats.org/drawingml/2006/main">
            <a:ext uri="{FF2B5EF4-FFF2-40B4-BE49-F238E27FC236}">
              <a16:creationId xmlns:a16="http://schemas.microsoft.com/office/drawing/2014/main" id="{BD9DB64A-D74E-CFEB-CDFC-FBEC1CDF1D17}"/>
            </a:ext>
          </a:extLst>
        </cdr:cNvPr>
        <cdr:cNvCxnSpPr/>
      </cdr:nvCxnSpPr>
      <cdr:spPr>
        <a:xfrm xmlns:a="http://schemas.openxmlformats.org/drawingml/2006/main" flipH="1">
          <a:off x="7105650" y="5560359"/>
          <a:ext cx="1761565" cy="34290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0.53299</cdr:x>
      <cdr:y>0.81596</cdr:y>
    </cdr:from>
    <cdr:to>
      <cdr:x>0.66102</cdr:x>
      <cdr:y>0.83944</cdr:y>
    </cdr:to>
    <cdr:cxnSp macro="">
      <cdr:nvCxnSpPr>
        <cdr:cNvPr id="128" name="Suora yhdysviiva 127">
          <a:extLst xmlns:a="http://schemas.openxmlformats.org/drawingml/2006/main">
            <a:ext uri="{FF2B5EF4-FFF2-40B4-BE49-F238E27FC236}">
              <a16:creationId xmlns:a16="http://schemas.microsoft.com/office/drawing/2014/main" id="{B85BBA7B-D92F-2789-5C8B-3529EF57EB5B}"/>
            </a:ext>
          </a:extLst>
        </cdr:cNvPr>
        <cdr:cNvCxnSpPr/>
      </cdr:nvCxnSpPr>
      <cdr:spPr>
        <a:xfrm xmlns:a="http://schemas.openxmlformats.org/drawingml/2006/main" flipH="1">
          <a:off x="6661897" y="5842747"/>
          <a:ext cx="1600200" cy="16808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0.50394</cdr:x>
      <cdr:y>0.84601</cdr:y>
    </cdr:from>
    <cdr:to>
      <cdr:x>0.62175</cdr:x>
      <cdr:y>0.85258</cdr:y>
    </cdr:to>
    <cdr:cxnSp macro="">
      <cdr:nvCxnSpPr>
        <cdr:cNvPr id="130" name="Suora yhdysviiva 129">
          <a:extLst xmlns:a="http://schemas.openxmlformats.org/drawingml/2006/main">
            <a:ext uri="{FF2B5EF4-FFF2-40B4-BE49-F238E27FC236}">
              <a16:creationId xmlns:a16="http://schemas.microsoft.com/office/drawing/2014/main" id="{02144EA6-7F98-84F1-DBA7-EC07F98BD58B}"/>
            </a:ext>
          </a:extLst>
        </cdr:cNvPr>
        <cdr:cNvCxnSpPr/>
      </cdr:nvCxnSpPr>
      <cdr:spPr>
        <a:xfrm xmlns:a="http://schemas.openxmlformats.org/drawingml/2006/main" flipH="1" flipV="1">
          <a:off x="6298827" y="6057900"/>
          <a:ext cx="1472453" cy="4706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0.41035</cdr:x>
      <cdr:y>0.84131</cdr:y>
    </cdr:from>
    <cdr:to>
      <cdr:x>0.46468</cdr:x>
      <cdr:y>0.84789</cdr:y>
    </cdr:to>
    <cdr:cxnSp macro="">
      <cdr:nvCxnSpPr>
        <cdr:cNvPr id="132" name="Suora yhdysviiva 131">
          <a:extLst xmlns:a="http://schemas.openxmlformats.org/drawingml/2006/main">
            <a:ext uri="{FF2B5EF4-FFF2-40B4-BE49-F238E27FC236}">
              <a16:creationId xmlns:a16="http://schemas.microsoft.com/office/drawing/2014/main" id="{B293134B-532E-9E47-52BE-2B87302F9CF9}"/>
            </a:ext>
          </a:extLst>
        </cdr:cNvPr>
        <cdr:cNvCxnSpPr/>
      </cdr:nvCxnSpPr>
      <cdr:spPr>
        <a:xfrm xmlns:a="http://schemas.openxmlformats.org/drawingml/2006/main" flipV="1">
          <a:off x="5128933" y="6024282"/>
          <a:ext cx="679076" cy="4706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0.37215</cdr:x>
      <cdr:y>0.81315</cdr:y>
    </cdr:from>
    <cdr:to>
      <cdr:x>0.42982</cdr:x>
      <cdr:y>0.82629</cdr:y>
    </cdr:to>
    <cdr:cxnSp macro="">
      <cdr:nvCxnSpPr>
        <cdr:cNvPr id="134" name="Suora yhdysviiva 133">
          <a:extLst xmlns:a="http://schemas.openxmlformats.org/drawingml/2006/main">
            <a:ext uri="{FF2B5EF4-FFF2-40B4-BE49-F238E27FC236}">
              <a16:creationId xmlns:a16="http://schemas.microsoft.com/office/drawing/2014/main" id="{0E6F9AD6-CB94-1435-4A85-6B0D1EE22DBB}"/>
            </a:ext>
          </a:extLst>
        </cdr:cNvPr>
        <cdr:cNvCxnSpPr/>
      </cdr:nvCxnSpPr>
      <cdr:spPr>
        <a:xfrm xmlns:a="http://schemas.openxmlformats.org/drawingml/2006/main">
          <a:off x="4651562" y="5822576"/>
          <a:ext cx="720794" cy="9413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0.32051</cdr:x>
      <cdr:y>0.78028</cdr:y>
    </cdr:from>
    <cdr:to>
      <cdr:x>0.39582</cdr:x>
      <cdr:y>0.8</cdr:y>
    </cdr:to>
    <cdr:cxnSp macro="">
      <cdr:nvCxnSpPr>
        <cdr:cNvPr id="136" name="Suora yhdysviiva 135">
          <a:extLst xmlns:a="http://schemas.openxmlformats.org/drawingml/2006/main">
            <a:ext uri="{FF2B5EF4-FFF2-40B4-BE49-F238E27FC236}">
              <a16:creationId xmlns:a16="http://schemas.microsoft.com/office/drawing/2014/main" id="{BA2136DC-C900-E079-5AB2-786ACFC77E45}"/>
            </a:ext>
          </a:extLst>
        </cdr:cNvPr>
        <cdr:cNvCxnSpPr/>
      </cdr:nvCxnSpPr>
      <cdr:spPr>
        <a:xfrm xmlns:a="http://schemas.openxmlformats.org/drawingml/2006/main">
          <a:off x="4006103" y="5587253"/>
          <a:ext cx="941294" cy="14119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0.2877</cdr:x>
      <cdr:y>0.73897</cdr:y>
    </cdr:from>
    <cdr:to>
      <cdr:x>0.37108</cdr:x>
      <cdr:y>0.7662</cdr:y>
    </cdr:to>
    <cdr:cxnSp macro="">
      <cdr:nvCxnSpPr>
        <cdr:cNvPr id="138" name="Suora yhdysviiva 137">
          <a:extLst xmlns:a="http://schemas.openxmlformats.org/drawingml/2006/main">
            <a:ext uri="{FF2B5EF4-FFF2-40B4-BE49-F238E27FC236}">
              <a16:creationId xmlns:a16="http://schemas.microsoft.com/office/drawing/2014/main" id="{D804F95A-5378-D754-1EDB-D8C55F189E1E}"/>
            </a:ext>
          </a:extLst>
        </cdr:cNvPr>
        <cdr:cNvCxnSpPr/>
      </cdr:nvCxnSpPr>
      <cdr:spPr>
        <a:xfrm xmlns:a="http://schemas.openxmlformats.org/drawingml/2006/main">
          <a:off x="3595968" y="5291418"/>
          <a:ext cx="1042147" cy="19498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0.27855</cdr:x>
      <cdr:y>0.70423</cdr:y>
    </cdr:from>
    <cdr:to>
      <cdr:x>0.34633</cdr:x>
      <cdr:y>0.72958</cdr:y>
    </cdr:to>
    <cdr:cxnSp macro="">
      <cdr:nvCxnSpPr>
        <cdr:cNvPr id="140" name="Suora yhdysviiva 139">
          <a:extLst xmlns:a="http://schemas.openxmlformats.org/drawingml/2006/main">
            <a:ext uri="{FF2B5EF4-FFF2-40B4-BE49-F238E27FC236}">
              <a16:creationId xmlns:a16="http://schemas.microsoft.com/office/drawing/2014/main" id="{2425AD3C-368D-6AE4-C131-B3F7C1E092B5}"/>
            </a:ext>
          </a:extLst>
        </cdr:cNvPr>
        <cdr:cNvCxnSpPr/>
      </cdr:nvCxnSpPr>
      <cdr:spPr>
        <a:xfrm xmlns:a="http://schemas.openxmlformats.org/drawingml/2006/main">
          <a:off x="3481668" y="5042647"/>
          <a:ext cx="847165" cy="18153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0.25489</cdr:x>
      <cdr:y>0.66667</cdr:y>
    </cdr:from>
    <cdr:to>
      <cdr:x>0.32858</cdr:x>
      <cdr:y>0.6892</cdr:y>
    </cdr:to>
    <cdr:cxnSp macro="">
      <cdr:nvCxnSpPr>
        <cdr:cNvPr id="144" name="Suora yhdysviiva 143">
          <a:extLst xmlns:a="http://schemas.openxmlformats.org/drawingml/2006/main">
            <a:ext uri="{FF2B5EF4-FFF2-40B4-BE49-F238E27FC236}">
              <a16:creationId xmlns:a16="http://schemas.microsoft.com/office/drawing/2014/main" id="{D9DB1ADE-0980-912E-65EF-DD7D0A40E82F}"/>
            </a:ext>
          </a:extLst>
        </cdr:cNvPr>
        <cdr:cNvCxnSpPr/>
      </cdr:nvCxnSpPr>
      <cdr:spPr>
        <a:xfrm xmlns:a="http://schemas.openxmlformats.org/drawingml/2006/main">
          <a:off x="3185833" y="4773706"/>
          <a:ext cx="921123" cy="16136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0.24144</cdr:x>
      <cdr:y>0.6169</cdr:y>
    </cdr:from>
    <cdr:to>
      <cdr:x>0.31029</cdr:x>
      <cdr:y>0.63474</cdr:y>
    </cdr:to>
    <cdr:cxnSp macro="">
      <cdr:nvCxnSpPr>
        <cdr:cNvPr id="146" name="Suora yhdysviiva 145">
          <a:extLst xmlns:a="http://schemas.openxmlformats.org/drawingml/2006/main">
            <a:ext uri="{FF2B5EF4-FFF2-40B4-BE49-F238E27FC236}">
              <a16:creationId xmlns:a16="http://schemas.microsoft.com/office/drawing/2014/main" id="{71A97C4C-A28B-0EE3-352F-A5B498F51F79}"/>
            </a:ext>
          </a:extLst>
        </cdr:cNvPr>
        <cdr:cNvCxnSpPr/>
      </cdr:nvCxnSpPr>
      <cdr:spPr>
        <a:xfrm xmlns:a="http://schemas.openxmlformats.org/drawingml/2006/main">
          <a:off x="3017745" y="4417359"/>
          <a:ext cx="860611" cy="12774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0.25273</cdr:x>
      <cdr:y>0.57183</cdr:y>
    </cdr:from>
    <cdr:to>
      <cdr:x>0.30061</cdr:x>
      <cdr:y>0.58592</cdr:y>
    </cdr:to>
    <cdr:cxnSp macro="">
      <cdr:nvCxnSpPr>
        <cdr:cNvPr id="148" name="Suora yhdysviiva 147">
          <a:extLst xmlns:a="http://schemas.openxmlformats.org/drawingml/2006/main">
            <a:ext uri="{FF2B5EF4-FFF2-40B4-BE49-F238E27FC236}">
              <a16:creationId xmlns:a16="http://schemas.microsoft.com/office/drawing/2014/main" id="{2A212A34-DD16-D028-4324-2867A9CE85AA}"/>
            </a:ext>
          </a:extLst>
        </cdr:cNvPr>
        <cdr:cNvCxnSpPr/>
      </cdr:nvCxnSpPr>
      <cdr:spPr>
        <a:xfrm xmlns:a="http://schemas.openxmlformats.org/drawingml/2006/main">
          <a:off x="3158939" y="4094629"/>
          <a:ext cx="598394" cy="10085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0.2452</cdr:x>
      <cdr:y>0.52113</cdr:y>
    </cdr:from>
    <cdr:to>
      <cdr:x>0.29254</cdr:x>
      <cdr:y>0.52113</cdr:y>
    </cdr:to>
    <cdr:cxnSp macro="">
      <cdr:nvCxnSpPr>
        <cdr:cNvPr id="150" name="Suora yhdysviiva 149">
          <a:extLst xmlns:a="http://schemas.openxmlformats.org/drawingml/2006/main">
            <a:ext uri="{FF2B5EF4-FFF2-40B4-BE49-F238E27FC236}">
              <a16:creationId xmlns:a16="http://schemas.microsoft.com/office/drawing/2014/main" id="{75D47533-6286-034E-CE00-208798BD1B1C}"/>
            </a:ext>
          </a:extLst>
        </cdr:cNvPr>
        <cdr:cNvCxnSpPr/>
      </cdr:nvCxnSpPr>
      <cdr:spPr>
        <a:xfrm xmlns:a="http://schemas.openxmlformats.org/drawingml/2006/main">
          <a:off x="3064809" y="3731559"/>
          <a:ext cx="59167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0.23875</cdr:x>
      <cdr:y>0.46291</cdr:y>
    </cdr:from>
    <cdr:to>
      <cdr:x>0.28985</cdr:x>
      <cdr:y>0.46291</cdr:y>
    </cdr:to>
    <cdr:cxnSp macro="">
      <cdr:nvCxnSpPr>
        <cdr:cNvPr id="152" name="Suora yhdysviiva 151">
          <a:extLst xmlns:a="http://schemas.openxmlformats.org/drawingml/2006/main">
            <a:ext uri="{FF2B5EF4-FFF2-40B4-BE49-F238E27FC236}">
              <a16:creationId xmlns:a16="http://schemas.microsoft.com/office/drawing/2014/main" id="{0840A4CB-A3F6-4C30-9416-FAA3D308E950}"/>
            </a:ext>
          </a:extLst>
        </cdr:cNvPr>
        <cdr:cNvCxnSpPr/>
      </cdr:nvCxnSpPr>
      <cdr:spPr>
        <a:xfrm xmlns:a="http://schemas.openxmlformats.org/drawingml/2006/main">
          <a:off x="2984127" y="3314700"/>
          <a:ext cx="63873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0.23875</cdr:x>
      <cdr:y>0.41033</cdr:y>
    </cdr:from>
    <cdr:to>
      <cdr:x>0.29254</cdr:x>
      <cdr:y>0.41033</cdr:y>
    </cdr:to>
    <cdr:cxnSp macro="">
      <cdr:nvCxnSpPr>
        <cdr:cNvPr id="155" name="Suora yhdysviiva 154">
          <a:extLst xmlns:a="http://schemas.openxmlformats.org/drawingml/2006/main">
            <a:ext uri="{FF2B5EF4-FFF2-40B4-BE49-F238E27FC236}">
              <a16:creationId xmlns:a16="http://schemas.microsoft.com/office/drawing/2014/main" id="{332FC925-3817-383D-EDB2-64256CB47522}"/>
            </a:ext>
          </a:extLst>
        </cdr:cNvPr>
        <cdr:cNvCxnSpPr/>
      </cdr:nvCxnSpPr>
      <cdr:spPr>
        <a:xfrm xmlns:a="http://schemas.openxmlformats.org/drawingml/2006/main">
          <a:off x="2984127" y="2938182"/>
          <a:ext cx="67235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0.25542</cdr:x>
      <cdr:y>0.35211</cdr:y>
    </cdr:from>
    <cdr:to>
      <cdr:x>0.30169</cdr:x>
      <cdr:y>0.35962</cdr:y>
    </cdr:to>
    <cdr:cxnSp macro="">
      <cdr:nvCxnSpPr>
        <cdr:cNvPr id="160" name="Suora yhdysviiva 159">
          <a:extLst xmlns:a="http://schemas.openxmlformats.org/drawingml/2006/main">
            <a:ext uri="{FF2B5EF4-FFF2-40B4-BE49-F238E27FC236}">
              <a16:creationId xmlns:a16="http://schemas.microsoft.com/office/drawing/2014/main" id="{A9CFB421-E937-F44C-2CC8-96288BF1C372}"/>
            </a:ext>
          </a:extLst>
        </cdr:cNvPr>
        <cdr:cNvCxnSpPr/>
      </cdr:nvCxnSpPr>
      <cdr:spPr>
        <a:xfrm xmlns:a="http://schemas.openxmlformats.org/drawingml/2006/main">
          <a:off x="3192556" y="2521324"/>
          <a:ext cx="578224" cy="5378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0.25542</cdr:x>
      <cdr:y>0.29484</cdr:y>
    </cdr:from>
    <cdr:to>
      <cdr:x>0.31406</cdr:x>
      <cdr:y>0.29484</cdr:y>
    </cdr:to>
    <cdr:cxnSp macro="">
      <cdr:nvCxnSpPr>
        <cdr:cNvPr id="162" name="Suora yhdysviiva 161">
          <a:extLst xmlns:a="http://schemas.openxmlformats.org/drawingml/2006/main">
            <a:ext uri="{FF2B5EF4-FFF2-40B4-BE49-F238E27FC236}">
              <a16:creationId xmlns:a16="http://schemas.microsoft.com/office/drawing/2014/main" id="{7876138F-A59A-6445-EF9A-3649B8E8D482}"/>
            </a:ext>
          </a:extLst>
        </cdr:cNvPr>
        <cdr:cNvCxnSpPr/>
      </cdr:nvCxnSpPr>
      <cdr:spPr>
        <a:xfrm xmlns:a="http://schemas.openxmlformats.org/drawingml/2006/main">
          <a:off x="3192556" y="2111188"/>
          <a:ext cx="73286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0.2678</cdr:x>
      <cdr:y>0.24789</cdr:y>
    </cdr:from>
    <cdr:to>
      <cdr:x>0.33235</cdr:x>
      <cdr:y>0.24789</cdr:y>
    </cdr:to>
    <cdr:cxnSp macro="">
      <cdr:nvCxnSpPr>
        <cdr:cNvPr id="164" name="Suora yhdysviiva 163">
          <a:extLst xmlns:a="http://schemas.openxmlformats.org/drawingml/2006/main">
            <a:ext uri="{FF2B5EF4-FFF2-40B4-BE49-F238E27FC236}">
              <a16:creationId xmlns:a16="http://schemas.microsoft.com/office/drawing/2014/main" id="{1C8C1C72-ADD1-B45B-9136-C0D215A41AEB}"/>
            </a:ext>
          </a:extLst>
        </cdr:cNvPr>
        <cdr:cNvCxnSpPr/>
      </cdr:nvCxnSpPr>
      <cdr:spPr>
        <a:xfrm xmlns:a="http://schemas.openxmlformats.org/drawingml/2006/main">
          <a:off x="3347197" y="1775012"/>
          <a:ext cx="80682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0.29684</cdr:x>
      <cdr:y>0.20282</cdr:y>
    </cdr:from>
    <cdr:to>
      <cdr:x>0.35763</cdr:x>
      <cdr:y>0.20282</cdr:y>
    </cdr:to>
    <cdr:cxnSp macro="">
      <cdr:nvCxnSpPr>
        <cdr:cNvPr id="166" name="Suora yhdysviiva 165">
          <a:extLst xmlns:a="http://schemas.openxmlformats.org/drawingml/2006/main">
            <a:ext uri="{FF2B5EF4-FFF2-40B4-BE49-F238E27FC236}">
              <a16:creationId xmlns:a16="http://schemas.microsoft.com/office/drawing/2014/main" id="{8ED981A9-EC56-9C77-9FF1-E5EFD33940E3}"/>
            </a:ext>
          </a:extLst>
        </cdr:cNvPr>
        <cdr:cNvCxnSpPr/>
      </cdr:nvCxnSpPr>
      <cdr:spPr>
        <a:xfrm xmlns:a="http://schemas.openxmlformats.org/drawingml/2006/main">
          <a:off x="3710268" y="1452282"/>
          <a:ext cx="75975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6829DD-5606-4C03-97D1-8335A0D03E9C}" type="datetimeFigureOut">
              <a:rPr lang="fi-FI" smtClean="0"/>
              <a:t>27.3.2024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333B47-8653-40A1-8C48-3C0187D731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1806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Selvästi heikoimmat osa-alueet seksuaaliterveys, mielenterveys ja suun terveys. Parannettavaa myös päihteiden ja sairastavuuden osalta.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E4FAE989-34A2-4477-8CFD-C14743BD7CFB}" type="slidenum">
              <a:rPr lang="fi-FI" noProof="0" smtClean="0"/>
              <a:t>1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209271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2FB8986-5F37-1014-E269-2AF1400FFA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82934A43-9649-26EA-C27E-EF2A33D377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E800EE1-715E-0EB5-16A8-7B59C631D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805AD-EA38-4006-A61A-6DC1C03F1BF5}" type="datetimeFigureOut">
              <a:rPr lang="fi-FI" smtClean="0"/>
              <a:t>27.3.2024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4796D1A-0FC2-4EAD-CCEF-F737DBEEC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B36CC0B-D0FC-FD88-7721-0D0146EF5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3D5EF-8F4E-493A-A1E2-5BC24552494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7072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F6A1BD2-4B8D-528A-561B-F20654FA6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B8B7EDBB-5BF5-1393-5A33-0620AAB879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0916966-45A9-EE6F-E626-846C0190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805AD-EA38-4006-A61A-6DC1C03F1BF5}" type="datetimeFigureOut">
              <a:rPr lang="fi-FI" smtClean="0"/>
              <a:t>27.3.2024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F824B61-4F3C-DFA9-CB31-2E74B8017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C497E08-4F52-313E-0037-5A7DCE042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3D5EF-8F4E-493A-A1E2-5BC24552494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92920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B74F96AD-ADC8-31F1-B81D-E4280609F1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3D86AB25-D545-47C8-77B6-977EB19337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DE4FD46-8AC1-F6FA-ABF8-5ED6CCC8E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805AD-EA38-4006-A61A-6DC1C03F1BF5}" type="datetimeFigureOut">
              <a:rPr lang="fi-FI" smtClean="0"/>
              <a:t>27.3.2024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8EDC443-399A-FDA4-B97D-968668FE2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DFFA81A-3522-0BB1-CDEA-72563948C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3D5EF-8F4E-493A-A1E2-5BC24552494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96954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Johda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uorakulmio 65">
            <a:extLst>
              <a:ext uri="{FF2B5EF4-FFF2-40B4-BE49-F238E27FC236}">
                <a16:creationId xmlns:a16="http://schemas.microsoft.com/office/drawing/2014/main" id="{5390E594-89AC-4A3E-B14B-E493054948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noProof="0"/>
          </a:p>
        </p:txBody>
      </p:sp>
      <p:sp>
        <p:nvSpPr>
          <p:cNvPr id="6" name="Suorakulmio 5">
            <a:extLst>
              <a:ext uri="{FF2B5EF4-FFF2-40B4-BE49-F238E27FC236}">
                <a16:creationId xmlns:a16="http://schemas.microsoft.com/office/drawing/2014/main" id="{AE6A543B-B33F-473E-B5D2-69AF37FA5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66800" y="869271"/>
            <a:ext cx="8491942" cy="51164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noProof="0"/>
          </a:p>
        </p:txBody>
      </p:sp>
      <p:grpSp>
        <p:nvGrpSpPr>
          <p:cNvPr id="9" name="Ryhmä 8">
            <a:extLst>
              <a:ext uri="{FF2B5EF4-FFF2-40B4-BE49-F238E27FC236}">
                <a16:creationId xmlns:a16="http://schemas.microsoft.com/office/drawing/2014/main" id="{67071AF5-478D-4D19-82EE-0952FB967C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105189" y="-13857"/>
            <a:ext cx="1554888" cy="6859377"/>
            <a:chOff x="10105189" y="-13857"/>
            <a:chExt cx="1554888" cy="6859377"/>
          </a:xfrm>
        </p:grpSpPr>
        <p:sp>
          <p:nvSpPr>
            <p:cNvPr id="10" name="Puolivapaa piirto 43">
              <a:extLst>
                <a:ext uri="{FF2B5EF4-FFF2-40B4-BE49-F238E27FC236}">
                  <a16:creationId xmlns:a16="http://schemas.microsoft.com/office/drawing/2014/main" id="{9F8140D4-A29A-47B2-B95B-B57E0DB39B4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4646" y="6343529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1" name="Puolivapaa piirto 51">
              <a:extLst>
                <a:ext uri="{FF2B5EF4-FFF2-40B4-BE49-F238E27FC236}">
                  <a16:creationId xmlns:a16="http://schemas.microsoft.com/office/drawing/2014/main" id="{07E7A5C9-6145-424E-BA44-89D4BFA4912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57615" y="6497945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2" name="Puolivapaa piirto 52">
              <a:extLst>
                <a:ext uri="{FF2B5EF4-FFF2-40B4-BE49-F238E27FC236}">
                  <a16:creationId xmlns:a16="http://schemas.microsoft.com/office/drawing/2014/main" id="{F859C823-4B4D-465B-824D-40A05C9AC01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54620" y="5945466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3" name="Puolivapaa piirto 53">
              <a:extLst>
                <a:ext uri="{FF2B5EF4-FFF2-40B4-BE49-F238E27FC236}">
                  <a16:creationId xmlns:a16="http://schemas.microsoft.com/office/drawing/2014/main" id="{9F9C6ACA-0388-4910-92CB-4BF86AB45F8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556696" y="670403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4" name="Puolivapaa piirto 54">
              <a:extLst>
                <a:ext uri="{FF2B5EF4-FFF2-40B4-BE49-F238E27FC236}">
                  <a16:creationId xmlns:a16="http://schemas.microsoft.com/office/drawing/2014/main" id="{13DBF55E-4316-4130-8509-000A758489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31548" y="6097142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5" name="Puolivapaa piirto 78">
              <a:extLst>
                <a:ext uri="{FF2B5EF4-FFF2-40B4-BE49-F238E27FC236}">
                  <a16:creationId xmlns:a16="http://schemas.microsoft.com/office/drawing/2014/main" id="{0A049835-3F68-4F0C-B0F2-8073CEA1017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91926" y="6203957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6" name="Puolivapaa piirto 79">
              <a:extLst>
                <a:ext uri="{FF2B5EF4-FFF2-40B4-BE49-F238E27FC236}">
                  <a16:creationId xmlns:a16="http://schemas.microsoft.com/office/drawing/2014/main" id="{17119157-3B0F-4A1B-8616-A940A142399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204298" y="6435002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7" name="Puolivapaa piirto 80">
              <a:extLst>
                <a:ext uri="{FF2B5EF4-FFF2-40B4-BE49-F238E27FC236}">
                  <a16:creationId xmlns:a16="http://schemas.microsoft.com/office/drawing/2014/main" id="{B1CF3294-0C09-4E1B-B764-689B4EE6644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98957" y="6672797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8" name="Puolivapaa piirto 84">
              <a:extLst>
                <a:ext uri="{FF2B5EF4-FFF2-40B4-BE49-F238E27FC236}">
                  <a16:creationId xmlns:a16="http://schemas.microsoft.com/office/drawing/2014/main" id="{AD859E92-38FE-4FFF-8965-BED87599393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73416" y="5999371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19" name="Puolivapaa piirto 106">
              <a:extLst>
                <a:ext uri="{FF2B5EF4-FFF2-40B4-BE49-F238E27FC236}">
                  <a16:creationId xmlns:a16="http://schemas.microsoft.com/office/drawing/2014/main" id="{DF0403F2-C7FD-44AD-B416-E0BA169BE86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919084" y="613174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0" name="Puolivapaa piirto 108">
              <a:extLst>
                <a:ext uri="{FF2B5EF4-FFF2-40B4-BE49-F238E27FC236}">
                  <a16:creationId xmlns:a16="http://schemas.microsoft.com/office/drawing/2014/main" id="{2A626C18-2159-4B04-9895-535E35EC6E5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916755" y="6681825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1" name="Puolivapaa piirto 112">
              <a:extLst>
                <a:ext uri="{FF2B5EF4-FFF2-40B4-BE49-F238E27FC236}">
                  <a16:creationId xmlns:a16="http://schemas.microsoft.com/office/drawing/2014/main" id="{7296D04E-D909-493D-9199-6CA9ED5B220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907510" y="6392991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2" name="Puolivapaa piirto 130">
              <a:extLst>
                <a:ext uri="{FF2B5EF4-FFF2-40B4-BE49-F238E27FC236}">
                  <a16:creationId xmlns:a16="http://schemas.microsoft.com/office/drawing/2014/main" id="{394F5747-D8F6-44B2-9AC8-9864187DC08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651885" y="6069097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3" name="Puolivapaa piirto 131">
              <a:extLst>
                <a:ext uri="{FF2B5EF4-FFF2-40B4-BE49-F238E27FC236}">
                  <a16:creationId xmlns:a16="http://schemas.microsoft.com/office/drawing/2014/main" id="{FE2CCD5C-CFB1-4010-A228-2D859FAC877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665559" y="6540784"/>
              <a:ext cx="117860" cy="87315"/>
            </a:xfrm>
            <a:custGeom>
              <a:avLst/>
              <a:gdLst>
                <a:gd name="T0" fmla="*/ 15 w 36"/>
                <a:gd name="T1" fmla="*/ 0 h 29"/>
                <a:gd name="T2" fmla="*/ 25 w 36"/>
                <a:gd name="T3" fmla="*/ 15 h 29"/>
                <a:gd name="T4" fmla="*/ 13 w 36"/>
                <a:gd name="T5" fmla="*/ 21 h 29"/>
                <a:gd name="T6" fmla="*/ 15 w 36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9">
                  <a:moveTo>
                    <a:pt x="15" y="0"/>
                  </a:moveTo>
                  <a:cubicBezTo>
                    <a:pt x="21" y="0"/>
                    <a:pt x="36" y="13"/>
                    <a:pt x="25" y="15"/>
                  </a:cubicBezTo>
                  <a:cubicBezTo>
                    <a:pt x="20" y="19"/>
                    <a:pt x="20" y="22"/>
                    <a:pt x="13" y="21"/>
                  </a:cubicBezTo>
                  <a:cubicBezTo>
                    <a:pt x="0" y="29"/>
                    <a:pt x="0" y="0"/>
                    <a:pt x="1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4" name="Puolivapaa piirto 135">
              <a:extLst>
                <a:ext uri="{FF2B5EF4-FFF2-40B4-BE49-F238E27FC236}">
                  <a16:creationId xmlns:a16="http://schemas.microsoft.com/office/drawing/2014/main" id="{BEF9457E-9151-4FA8-ADC4-4AAE6D21C70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652898" y="6311126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5" name="Puolivapaa piirto 141">
              <a:extLst>
                <a:ext uri="{FF2B5EF4-FFF2-40B4-BE49-F238E27FC236}">
                  <a16:creationId xmlns:a16="http://schemas.microsoft.com/office/drawing/2014/main" id="{561C3C12-8E03-4A05-98BD-4C3AD5488F8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626608" y="6667071"/>
              <a:ext cx="163941" cy="163205"/>
            </a:xfrm>
            <a:custGeom>
              <a:avLst/>
              <a:gdLst>
                <a:gd name="T0" fmla="*/ 37 w 50"/>
                <a:gd name="T1" fmla="*/ 3 h 54"/>
                <a:gd name="T2" fmla="*/ 42 w 50"/>
                <a:gd name="T3" fmla="*/ 17 h 54"/>
                <a:gd name="T4" fmla="*/ 37 w 50"/>
                <a:gd name="T5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4">
                  <a:moveTo>
                    <a:pt x="37" y="3"/>
                  </a:moveTo>
                  <a:cubicBezTo>
                    <a:pt x="50" y="3"/>
                    <a:pt x="36" y="13"/>
                    <a:pt x="42" y="17"/>
                  </a:cubicBezTo>
                  <a:cubicBezTo>
                    <a:pt x="35" y="54"/>
                    <a:pt x="0" y="0"/>
                    <a:pt x="37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6" name="Puolivapaa piirto 15">
              <a:extLst>
                <a:ext uri="{FF2B5EF4-FFF2-40B4-BE49-F238E27FC236}">
                  <a16:creationId xmlns:a16="http://schemas.microsoft.com/office/drawing/2014/main" id="{D2D5AFD6-D471-4AC9-99D6-97D0DCF3F63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462341" y="6394037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7" name="Puolivapaa piirto 18">
              <a:extLst>
                <a:ext uri="{FF2B5EF4-FFF2-40B4-BE49-F238E27FC236}">
                  <a16:creationId xmlns:a16="http://schemas.microsoft.com/office/drawing/2014/main" id="{E6785A63-6A81-4104-BD99-97943831FC2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441934" y="6124863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8" name="Puolivapaa piirto 23">
              <a:extLst>
                <a:ext uri="{FF2B5EF4-FFF2-40B4-BE49-F238E27FC236}">
                  <a16:creationId xmlns:a16="http://schemas.microsoft.com/office/drawing/2014/main" id="{E7258CDB-C3A6-43C7-A852-BDD055C7716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423462" y="6639005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29" name="Puolivapaa piirto 43">
              <a:extLst>
                <a:ext uri="{FF2B5EF4-FFF2-40B4-BE49-F238E27FC236}">
                  <a16:creationId xmlns:a16="http://schemas.microsoft.com/office/drawing/2014/main" id="{D7DBBC3B-CB15-497C-BE0E-6486992A135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177488" y="6588213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0" name="Puolivapaa piirto 51">
              <a:extLst>
                <a:ext uri="{FF2B5EF4-FFF2-40B4-BE49-F238E27FC236}">
                  <a16:creationId xmlns:a16="http://schemas.microsoft.com/office/drawing/2014/main" id="{FF2BF67E-1A36-4EAD-AB19-D01498E26A0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150457" y="6742629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1" name="Puolivapaa piirto 52">
              <a:extLst>
                <a:ext uri="{FF2B5EF4-FFF2-40B4-BE49-F238E27FC236}">
                  <a16:creationId xmlns:a16="http://schemas.microsoft.com/office/drawing/2014/main" id="{6E72A3EF-D427-45D1-B3B0-F59B554EA3D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147462" y="6178198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2" name="Puolivapaa piirto 54">
              <a:extLst>
                <a:ext uri="{FF2B5EF4-FFF2-40B4-BE49-F238E27FC236}">
                  <a16:creationId xmlns:a16="http://schemas.microsoft.com/office/drawing/2014/main" id="{39D3ED2E-1D96-4E26-B6AF-5AF3CC27B6D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124390" y="6341826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3" name="Puolivapaa piirto 59">
              <a:extLst>
                <a:ext uri="{FF2B5EF4-FFF2-40B4-BE49-F238E27FC236}">
                  <a16:creationId xmlns:a16="http://schemas.microsoft.com/office/drawing/2014/main" id="{6F013E1C-5D56-47F7-8C38-D84C78FFF00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175095" y="5993860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4" name="Puolivapaa piirto 43">
              <a:extLst>
                <a:ext uri="{FF2B5EF4-FFF2-40B4-BE49-F238E27FC236}">
                  <a16:creationId xmlns:a16="http://schemas.microsoft.com/office/drawing/2014/main" id="{A63B31AB-8A80-4C48-BF41-BBFED58DA08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97414" y="470376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5" name="Puolivapaa piirto 51">
              <a:extLst>
                <a:ext uri="{FF2B5EF4-FFF2-40B4-BE49-F238E27FC236}">
                  <a16:creationId xmlns:a16="http://schemas.microsoft.com/office/drawing/2014/main" id="{F2303979-CD15-4C6D-BAFC-9CD8DAB9504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503840" y="667329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6" name="Puolivapaa piirto 52">
              <a:extLst>
                <a:ext uri="{FF2B5EF4-FFF2-40B4-BE49-F238E27FC236}">
                  <a16:creationId xmlns:a16="http://schemas.microsoft.com/office/drawing/2014/main" id="{B2B55E86-B889-4D61-9888-DE924D04191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67388" y="60361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7" name="Puolivapaa piirto 53">
              <a:extLst>
                <a:ext uri="{FF2B5EF4-FFF2-40B4-BE49-F238E27FC236}">
                  <a16:creationId xmlns:a16="http://schemas.microsoft.com/office/drawing/2014/main" id="{C253DC5C-644E-416C-B057-F196C74F0D9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58469" y="863565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8" name="Puolivapaa piirto 54">
              <a:extLst>
                <a:ext uri="{FF2B5EF4-FFF2-40B4-BE49-F238E27FC236}">
                  <a16:creationId xmlns:a16="http://schemas.microsoft.com/office/drawing/2014/main" id="{E4DC6E6B-5667-4918-9478-4E83A4F9C82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44316" y="223989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39" name="Puolivapaa piirto 78">
              <a:extLst>
                <a:ext uri="{FF2B5EF4-FFF2-40B4-BE49-F238E27FC236}">
                  <a16:creationId xmlns:a16="http://schemas.microsoft.com/office/drawing/2014/main" id="{06A8BF47-1C87-4FEC-92CA-FEEC55833C9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78114" y="330804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40" name="Puolivapaa piirto 79">
              <a:extLst>
                <a:ext uri="{FF2B5EF4-FFF2-40B4-BE49-F238E27FC236}">
                  <a16:creationId xmlns:a16="http://schemas.microsoft.com/office/drawing/2014/main" id="{9874260D-C6F8-40EB-B706-13291A1B30B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90486" y="561849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41" name="Puolivapaa piirto 80">
              <a:extLst>
                <a:ext uri="{FF2B5EF4-FFF2-40B4-BE49-F238E27FC236}">
                  <a16:creationId xmlns:a16="http://schemas.microsoft.com/office/drawing/2014/main" id="{550496D6-2C45-4A43-8DF0-0B5E45680D8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85145" y="721953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42" name="Puolivapaa piirto 84">
              <a:extLst>
                <a:ext uri="{FF2B5EF4-FFF2-40B4-BE49-F238E27FC236}">
                  <a16:creationId xmlns:a16="http://schemas.microsoft.com/office/drawing/2014/main" id="{EFE36D66-1CEA-45B9-98E5-9F3A1859D08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9604" y="126218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43" name="Puolivapaa piirto 106">
              <a:extLst>
                <a:ext uri="{FF2B5EF4-FFF2-40B4-BE49-F238E27FC236}">
                  <a16:creationId xmlns:a16="http://schemas.microsoft.com/office/drawing/2014/main" id="{4A213AD7-05AF-4C95-B9B2-C1AA559ED7E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905272" y="240659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44" name="Puolivapaa piirto 108">
              <a:extLst>
                <a:ext uri="{FF2B5EF4-FFF2-40B4-BE49-F238E27FC236}">
                  <a16:creationId xmlns:a16="http://schemas.microsoft.com/office/drawing/2014/main" id="{6C1E728A-3C2B-40E2-91CD-79AF91196AE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902943" y="808672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45" name="Puolivapaa piirto 110">
              <a:extLst>
                <a:ext uri="{FF2B5EF4-FFF2-40B4-BE49-F238E27FC236}">
                  <a16:creationId xmlns:a16="http://schemas.microsoft.com/office/drawing/2014/main" id="{22928ABB-57A8-4A66-AD5E-634886342B8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882996" y="-7175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46" name="Puolivapaa piirto 112">
              <a:extLst>
                <a:ext uri="{FF2B5EF4-FFF2-40B4-BE49-F238E27FC236}">
                  <a16:creationId xmlns:a16="http://schemas.microsoft.com/office/drawing/2014/main" id="{C966BF91-EDAC-4C69-A029-99AA5448663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893698" y="519838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47" name="Puolivapaa piirto 130">
              <a:extLst>
                <a:ext uri="{FF2B5EF4-FFF2-40B4-BE49-F238E27FC236}">
                  <a16:creationId xmlns:a16="http://schemas.microsoft.com/office/drawing/2014/main" id="{23601912-1BF2-4BC0-A252-29528671B56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637929" y="112644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48" name="Puolivapaa piirto 131">
              <a:extLst>
                <a:ext uri="{FF2B5EF4-FFF2-40B4-BE49-F238E27FC236}">
                  <a16:creationId xmlns:a16="http://schemas.microsoft.com/office/drawing/2014/main" id="{AAD5EAAE-89BA-4D32-8640-977EF3D10B6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651747" y="667631"/>
              <a:ext cx="117860" cy="87315"/>
            </a:xfrm>
            <a:custGeom>
              <a:avLst/>
              <a:gdLst>
                <a:gd name="T0" fmla="*/ 15 w 36"/>
                <a:gd name="T1" fmla="*/ 0 h 29"/>
                <a:gd name="T2" fmla="*/ 25 w 36"/>
                <a:gd name="T3" fmla="*/ 15 h 29"/>
                <a:gd name="T4" fmla="*/ 13 w 36"/>
                <a:gd name="T5" fmla="*/ 21 h 29"/>
                <a:gd name="T6" fmla="*/ 15 w 36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9">
                  <a:moveTo>
                    <a:pt x="15" y="0"/>
                  </a:moveTo>
                  <a:cubicBezTo>
                    <a:pt x="21" y="0"/>
                    <a:pt x="36" y="13"/>
                    <a:pt x="25" y="15"/>
                  </a:cubicBezTo>
                  <a:cubicBezTo>
                    <a:pt x="20" y="19"/>
                    <a:pt x="20" y="22"/>
                    <a:pt x="13" y="21"/>
                  </a:cubicBezTo>
                  <a:cubicBezTo>
                    <a:pt x="0" y="29"/>
                    <a:pt x="0" y="0"/>
                    <a:pt x="1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49" name="Puolivapaa piirto 135">
              <a:extLst>
                <a:ext uri="{FF2B5EF4-FFF2-40B4-BE49-F238E27FC236}">
                  <a16:creationId xmlns:a16="http://schemas.microsoft.com/office/drawing/2014/main" id="{9CDF0FC6-A428-47C5-BDD6-22DF5EBD520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639086" y="437973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50" name="Puolivapaa piirto 141">
              <a:extLst>
                <a:ext uri="{FF2B5EF4-FFF2-40B4-BE49-F238E27FC236}">
                  <a16:creationId xmlns:a16="http://schemas.microsoft.com/office/drawing/2014/main" id="{325BB5CF-624F-44D9-ACD6-72125469B60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587436" y="840570"/>
              <a:ext cx="163941" cy="163205"/>
            </a:xfrm>
            <a:custGeom>
              <a:avLst/>
              <a:gdLst>
                <a:gd name="T0" fmla="*/ 37 w 50"/>
                <a:gd name="T1" fmla="*/ 3 h 54"/>
                <a:gd name="T2" fmla="*/ 42 w 50"/>
                <a:gd name="T3" fmla="*/ 17 h 54"/>
                <a:gd name="T4" fmla="*/ 37 w 50"/>
                <a:gd name="T5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4">
                  <a:moveTo>
                    <a:pt x="37" y="3"/>
                  </a:moveTo>
                  <a:cubicBezTo>
                    <a:pt x="50" y="3"/>
                    <a:pt x="36" y="13"/>
                    <a:pt x="42" y="17"/>
                  </a:cubicBezTo>
                  <a:cubicBezTo>
                    <a:pt x="35" y="54"/>
                    <a:pt x="0" y="0"/>
                    <a:pt x="37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51" name="Puolivapaa piirto 10">
              <a:extLst>
                <a:ext uri="{FF2B5EF4-FFF2-40B4-BE49-F238E27FC236}">
                  <a16:creationId xmlns:a16="http://schemas.microsoft.com/office/drawing/2014/main" id="{C4ABCC3A-26DC-4480-9CEE-2A763AA9D26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424494" y="51581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52" name="Puolivapaa piirto 15">
              <a:extLst>
                <a:ext uri="{FF2B5EF4-FFF2-40B4-BE49-F238E27FC236}">
                  <a16:creationId xmlns:a16="http://schemas.microsoft.com/office/drawing/2014/main" id="{0352700C-F9FE-4C2D-B23C-096237282FF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428424" y="565778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53" name="Puolivapaa piirto 18">
              <a:extLst>
                <a:ext uri="{FF2B5EF4-FFF2-40B4-BE49-F238E27FC236}">
                  <a16:creationId xmlns:a16="http://schemas.microsoft.com/office/drawing/2014/main" id="{2ED504E5-9AF0-4036-B0BB-99FF2326084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431838" y="309035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54" name="Puolivapaa piirto 22">
              <a:extLst>
                <a:ext uri="{FF2B5EF4-FFF2-40B4-BE49-F238E27FC236}">
                  <a16:creationId xmlns:a16="http://schemas.microsoft.com/office/drawing/2014/main" id="{986B0724-79F4-4CBA-BC58-EC447C9FBA6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3668" y="855426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55" name="Puolivapaa piirto 23">
              <a:extLst>
                <a:ext uri="{FF2B5EF4-FFF2-40B4-BE49-F238E27FC236}">
                  <a16:creationId xmlns:a16="http://schemas.microsoft.com/office/drawing/2014/main" id="{8D5E705F-EB17-4D40-B7DA-0F540950971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389545" y="810746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56" name="Puolivapaa piirto 30">
              <a:extLst>
                <a:ext uri="{FF2B5EF4-FFF2-40B4-BE49-F238E27FC236}">
                  <a16:creationId xmlns:a16="http://schemas.microsoft.com/office/drawing/2014/main" id="{FF1444DD-54A9-42B9-8024-D1B7DEA3974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429579" y="1052065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57" name="Puolivapaa piirto 43">
              <a:extLst>
                <a:ext uri="{FF2B5EF4-FFF2-40B4-BE49-F238E27FC236}">
                  <a16:creationId xmlns:a16="http://schemas.microsoft.com/office/drawing/2014/main" id="{FBD34575-F789-4BA8-915B-32F913ED36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143571" y="75995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58" name="Puolivapaa piirto 51">
              <a:extLst>
                <a:ext uri="{FF2B5EF4-FFF2-40B4-BE49-F238E27FC236}">
                  <a16:creationId xmlns:a16="http://schemas.microsoft.com/office/drawing/2014/main" id="{2CEFBA56-2208-4F00-BF8E-9EF70BE8C7D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116540" y="91437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59" name="Puolivapaa piirto 52">
              <a:extLst>
                <a:ext uri="{FF2B5EF4-FFF2-40B4-BE49-F238E27FC236}">
                  <a16:creationId xmlns:a16="http://schemas.microsoft.com/office/drawing/2014/main" id="{67849914-3894-4BA1-85D3-305DE5E2AFB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113545" y="34993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60" name="Puolivapaa piirto 54">
              <a:extLst>
                <a:ext uri="{FF2B5EF4-FFF2-40B4-BE49-F238E27FC236}">
                  <a16:creationId xmlns:a16="http://schemas.microsoft.com/office/drawing/2014/main" id="{3DE89564-D336-4D56-A86E-4A2FB2F4FB5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090473" y="51356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  <p:sp>
          <p:nvSpPr>
            <p:cNvPr id="61" name="Puolivapaa piirto 59">
              <a:extLst>
                <a:ext uri="{FF2B5EF4-FFF2-40B4-BE49-F238E27FC236}">
                  <a16:creationId xmlns:a16="http://schemas.microsoft.com/office/drawing/2014/main" id="{B569DA39-9CEB-41AE-A539-7B18FEE7388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094459" y="118508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i-FI" noProof="0"/>
            </a:p>
          </p:txBody>
        </p:sp>
      </p:grpSp>
      <p:sp>
        <p:nvSpPr>
          <p:cNvPr id="5" name="Otsikko 4">
            <a:extLst>
              <a:ext uri="{FF2B5EF4-FFF2-40B4-BE49-F238E27FC236}">
                <a16:creationId xmlns:a16="http://schemas.microsoft.com/office/drawing/2014/main" id="{71F74030-69CF-4EAB-9EC5-82FC12709C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224" y="1170432"/>
            <a:ext cx="7379208" cy="1033272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fi-FI" noProof="0"/>
              <a:t>Lisää otsikko napsauttamalla</a:t>
            </a:r>
          </a:p>
        </p:txBody>
      </p:sp>
      <p:sp>
        <p:nvSpPr>
          <p:cNvPr id="65" name="Alatunnisteen paikkamerkki 64">
            <a:extLst>
              <a:ext uri="{FF2B5EF4-FFF2-40B4-BE49-F238E27FC236}">
                <a16:creationId xmlns:a16="http://schemas.microsoft.com/office/drawing/2014/main" id="{1E4324C4-02DD-45CF-A0CC-6BC85688523C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 rtl="0"/>
            <a:r>
              <a:rPr lang="fi-FI" noProof="0"/>
              <a:t>Alatunnisteen esimerkkiteksti</a:t>
            </a:r>
          </a:p>
        </p:txBody>
      </p:sp>
      <p:sp>
        <p:nvSpPr>
          <p:cNvPr id="8" name="Sisällön paikkamerkki 8">
            <a:extLst>
              <a:ext uri="{FF2B5EF4-FFF2-40B4-BE49-F238E27FC236}">
                <a16:creationId xmlns:a16="http://schemas.microsoft.com/office/drawing/2014/main" id="{234DDF01-7F76-4E40-86D9-0A50259A6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0700" y="2431099"/>
            <a:ext cx="7263653" cy="3055301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68" name="Kuvan paikkamerkki 67">
            <a:extLst>
              <a:ext uri="{FF2B5EF4-FFF2-40B4-BE49-F238E27FC236}">
                <a16:creationId xmlns:a16="http://schemas.microsoft.com/office/drawing/2014/main" id="{FCDC1764-DEC9-4035-A2C5-0C09508B3DE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546336" y="877824"/>
            <a:ext cx="2651760" cy="1709928"/>
          </a:xfrm>
          <a:solidFill>
            <a:schemeClr val="accent5">
              <a:lumMod val="60000"/>
              <a:lumOff val="40000"/>
            </a:schemeClr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69" name="Kuvan paikkamerkki 67">
            <a:extLst>
              <a:ext uri="{FF2B5EF4-FFF2-40B4-BE49-F238E27FC236}">
                <a16:creationId xmlns:a16="http://schemas.microsoft.com/office/drawing/2014/main" id="{A2E558D0-CC16-4BD9-A3FE-1961704A5B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546336" y="2587752"/>
            <a:ext cx="2651760" cy="1709928"/>
          </a:xfrm>
          <a:solidFill>
            <a:schemeClr val="accent5">
              <a:lumMod val="60000"/>
              <a:lumOff val="40000"/>
            </a:schemeClr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70" name="Kuvan paikkamerkki 67">
            <a:extLst>
              <a:ext uri="{FF2B5EF4-FFF2-40B4-BE49-F238E27FC236}">
                <a16:creationId xmlns:a16="http://schemas.microsoft.com/office/drawing/2014/main" id="{E11518C0-04A6-4D92-93DB-92B17FC3AE5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546336" y="4279392"/>
            <a:ext cx="2651760" cy="1709928"/>
          </a:xfrm>
          <a:solidFill>
            <a:schemeClr val="accent5">
              <a:lumMod val="60000"/>
              <a:lumOff val="40000"/>
            </a:schemeClr>
          </a:solidFill>
        </p:spPr>
        <p:txBody>
          <a:bodyPr rtlCol="0"/>
          <a:lstStyle/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64" name="Päivämäärän paikkamerkki 63">
            <a:extLst>
              <a:ext uri="{FF2B5EF4-FFF2-40B4-BE49-F238E27FC236}">
                <a16:creationId xmlns:a16="http://schemas.microsoft.com/office/drawing/2014/main" id="{F8ECD487-3BB5-4CD7-ACBE-C3B1BC1E3CBE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 rtlCol="0"/>
          <a:lstStyle/>
          <a:p>
            <a:pPr rtl="0"/>
            <a:r>
              <a:rPr lang="fi-FI" noProof="0"/>
              <a:t>20XX</a:t>
            </a:r>
          </a:p>
        </p:txBody>
      </p:sp>
      <p:sp>
        <p:nvSpPr>
          <p:cNvPr id="67" name="Dian numeron paikkamerkki 66">
            <a:extLst>
              <a:ext uri="{FF2B5EF4-FFF2-40B4-BE49-F238E27FC236}">
                <a16:creationId xmlns:a16="http://schemas.microsoft.com/office/drawing/2014/main" id="{D5F488D4-536C-4055-B918-2653E532AB6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 rtlCol="0"/>
          <a:lstStyle/>
          <a:p>
            <a:pPr rtl="0"/>
            <a:fld id="{4C8B8A27-DF03-4546-BA93-21C967D57E5C}" type="slidenum">
              <a:rPr lang="fi-FI" noProof="0" smtClean="0"/>
              <a:pPr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741057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2FCADD7-17A8-72F9-A196-D1DBBACCF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CE895CE-C45C-3751-E310-FBECE86319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7A87BD2-D00D-5C4A-9621-D115CC721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805AD-EA38-4006-A61A-6DC1C03F1BF5}" type="datetimeFigureOut">
              <a:rPr lang="fi-FI" smtClean="0"/>
              <a:t>27.3.2024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F67CCBF-9A77-C764-C568-949827E46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5233546-AF85-9605-262A-F56815B4C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3D5EF-8F4E-493A-A1E2-5BC24552494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17516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6AA93CA-9004-D9FB-0FC6-F9A41F5E0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81CD824-6BF4-B398-AA2E-36D55B3EF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B02C0E1-FFD2-0299-1C0C-4BB333299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805AD-EA38-4006-A61A-6DC1C03F1BF5}" type="datetimeFigureOut">
              <a:rPr lang="fi-FI" smtClean="0"/>
              <a:t>27.3.2024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B9FB6D1-8D51-FDC7-939E-7A73824BD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C2BFE6B-6F4D-1475-C3E7-13EDDA3A5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3D5EF-8F4E-493A-A1E2-5BC24552494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4608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2011D6C-9814-B266-B6F5-636E7CA9A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57FC114-B8A4-4403-30B2-4D2308AEA8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FBF2583-341C-FA0C-8C39-5BAF130D11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31B5EED-EE05-8C4E-2C5C-C88F5AB14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805AD-EA38-4006-A61A-6DC1C03F1BF5}" type="datetimeFigureOut">
              <a:rPr lang="fi-FI" smtClean="0"/>
              <a:t>27.3.2024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5268D1D-6882-94C4-4C07-E4ED14681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632DBD2-5E89-D605-BEFC-979421178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3D5EF-8F4E-493A-A1E2-5BC24552494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01814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F85F10E-405A-32DC-4103-74E34A950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445AC90-0382-0B37-AD66-27097A6A44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CE96344-1496-7E96-2DDD-D8FBCE0CFB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2E25BA9E-6BCC-A9F8-BFDF-B5AD540C9B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BCDDD73C-758A-9FE3-406D-F9CEA2569C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2DBD2A06-3DC3-0221-CCB6-D05B318BA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805AD-EA38-4006-A61A-6DC1C03F1BF5}" type="datetimeFigureOut">
              <a:rPr lang="fi-FI" smtClean="0"/>
              <a:t>27.3.2024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08C1044F-20B1-E63A-C4E0-301829623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42930D6F-4F89-729C-BD47-1CFD4FA06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3D5EF-8F4E-493A-A1E2-5BC24552494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8816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28BA267-C9A3-237E-C010-8A3BF097D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A12FBAF7-0ED6-46E7-CF20-891C8F84A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805AD-EA38-4006-A61A-6DC1C03F1BF5}" type="datetimeFigureOut">
              <a:rPr lang="fi-FI" smtClean="0"/>
              <a:t>27.3.2024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C6C42DE-1973-0354-9F7F-DCCAFDF5F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AA9CECE6-2608-DF9A-5E9C-743051409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3D5EF-8F4E-493A-A1E2-5BC24552494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1817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486A799C-C561-A493-9DC2-6FE6CFB86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805AD-EA38-4006-A61A-6DC1C03F1BF5}" type="datetimeFigureOut">
              <a:rPr lang="fi-FI" smtClean="0"/>
              <a:t>27.3.2024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EF7C2BE2-B5DC-E252-CD0F-D6F990C4D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66A53ADE-D0E6-8C80-491F-D19E07204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3D5EF-8F4E-493A-A1E2-5BC24552494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74198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BDD535E-0468-0AF8-A10E-696197F94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1A7B410-4C5B-4A56-767C-020ED44FE4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9BFBB9F-2BAB-A605-AD9E-2AE52A9D3C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F601A53-4666-31F2-BB42-765055D90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805AD-EA38-4006-A61A-6DC1C03F1BF5}" type="datetimeFigureOut">
              <a:rPr lang="fi-FI" smtClean="0"/>
              <a:t>27.3.2024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CC0AF6D-223C-433C-1BDE-7ABF8567B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4B0280C-20CB-942B-EE37-709600810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3D5EF-8F4E-493A-A1E2-5BC24552494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681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B4E7B54-A700-7B10-ED95-1B8B4453A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8685F84E-5B61-A2D1-D70C-1FB227295E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B710E4BB-09AF-2201-1AC3-8B177733A6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C70C312-26F5-E8B4-8E09-B3189D659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805AD-EA38-4006-A61A-6DC1C03F1BF5}" type="datetimeFigureOut">
              <a:rPr lang="fi-FI" smtClean="0"/>
              <a:t>27.3.2024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039A407-EB3A-2B60-9CD1-7DE31A3E9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B11727B-A1BE-695A-28B9-5DF55A818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3D5EF-8F4E-493A-A1E2-5BC24552494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35817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9685C0DB-BDD5-DB40-D30E-0E6044802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95BD234-D145-C45C-EB47-BC4B1860EC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ED57B02-F71B-6342-8D3A-8BC7CF03B4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9B805AD-EA38-4006-A61A-6DC1C03F1BF5}" type="datetimeFigureOut">
              <a:rPr lang="fi-FI" smtClean="0"/>
              <a:t>27.3.2024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56EA30F-C79C-63F2-3427-15A0AB2B3C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409E6AB-CD6E-6213-500F-9B3E8AA6C2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663D5EF-8F4E-493A-A1E2-5BC24552494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74235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Kaavio 18">
            <a:extLst>
              <a:ext uri="{FF2B5EF4-FFF2-40B4-BE49-F238E27FC236}">
                <a16:creationId xmlns:a16="http://schemas.microsoft.com/office/drawing/2014/main" id="{8A1D2768-1F09-BD99-4EAA-30BF78238B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6421431"/>
              </p:ext>
            </p:extLst>
          </p:nvPr>
        </p:nvGraphicFramePr>
        <p:xfrm>
          <a:off x="-153521" y="0"/>
          <a:ext cx="12499041" cy="7160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Tekstiruutu 19">
            <a:extLst>
              <a:ext uri="{FF2B5EF4-FFF2-40B4-BE49-F238E27FC236}">
                <a16:creationId xmlns:a16="http://schemas.microsoft.com/office/drawing/2014/main" id="{74934C4F-6D01-5BF3-FBC5-6126446F40C5}"/>
              </a:ext>
            </a:extLst>
          </p:cNvPr>
          <p:cNvSpPr txBox="1"/>
          <p:nvPr/>
        </p:nvSpPr>
        <p:spPr>
          <a:xfrm rot="17801394">
            <a:off x="5021427" y="2922199"/>
            <a:ext cx="1496100" cy="480488"/>
          </a:xfrm>
          <a:prstGeom prst="rect">
            <a:avLst/>
          </a:prstGeom>
          <a:noFill/>
        </p:spPr>
        <p:txBody>
          <a:bodyPr wrap="square" rIns="72000" rtlCol="0">
            <a:prstTxWarp prst="textArchUp">
              <a:avLst/>
            </a:prstTxWarp>
            <a:spAutoFit/>
          </a:bodyPr>
          <a:lstStyle/>
          <a:p>
            <a:r>
              <a:rPr lang="fi-FI" sz="1100" dirty="0"/>
              <a:t>Terveellinen ympäristö</a:t>
            </a:r>
          </a:p>
        </p:txBody>
      </p:sp>
      <p:sp>
        <p:nvSpPr>
          <p:cNvPr id="23" name="Tekstiruutu 22">
            <a:extLst>
              <a:ext uri="{FF2B5EF4-FFF2-40B4-BE49-F238E27FC236}">
                <a16:creationId xmlns:a16="http://schemas.microsoft.com/office/drawing/2014/main" id="{2436A38D-862A-94E6-2A1D-91ACDE6BB7C5}"/>
              </a:ext>
            </a:extLst>
          </p:cNvPr>
          <p:cNvSpPr txBox="1"/>
          <p:nvPr/>
        </p:nvSpPr>
        <p:spPr>
          <a:xfrm rot="21147942">
            <a:off x="5755340" y="3993776"/>
            <a:ext cx="652184" cy="295836"/>
          </a:xfrm>
          <a:prstGeom prst="rect">
            <a:avLst/>
          </a:prstGeom>
          <a:noFill/>
        </p:spPr>
        <p:txBody>
          <a:bodyPr wrap="square" rtlCol="0">
            <a:prstTxWarp prst="textArchDown">
              <a:avLst/>
            </a:prstTxWarp>
            <a:spAutoFit/>
          </a:bodyPr>
          <a:lstStyle/>
          <a:p>
            <a:r>
              <a:rPr lang="fi-FI" sz="1100" dirty="0"/>
              <a:t>Yhteisö</a:t>
            </a:r>
            <a:endParaRPr lang="fi-FI" dirty="0"/>
          </a:p>
        </p:txBody>
      </p:sp>
      <p:cxnSp>
        <p:nvCxnSpPr>
          <p:cNvPr id="28" name="Suora yhdysviiva 27">
            <a:extLst>
              <a:ext uri="{FF2B5EF4-FFF2-40B4-BE49-F238E27FC236}">
                <a16:creationId xmlns:a16="http://schemas.microsoft.com/office/drawing/2014/main" id="{5748A512-0425-9195-DB40-3C73DF2C2266}"/>
              </a:ext>
            </a:extLst>
          </p:cNvPr>
          <p:cNvCxnSpPr/>
          <p:nvPr/>
        </p:nvCxnSpPr>
        <p:spPr>
          <a:xfrm>
            <a:off x="3818965" y="1129553"/>
            <a:ext cx="786653" cy="537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uora yhdysviiva 29">
            <a:extLst>
              <a:ext uri="{FF2B5EF4-FFF2-40B4-BE49-F238E27FC236}">
                <a16:creationId xmlns:a16="http://schemas.microsoft.com/office/drawing/2014/main" id="{034330B3-356F-DA6D-6AFB-217D003038B3}"/>
              </a:ext>
            </a:extLst>
          </p:cNvPr>
          <p:cNvCxnSpPr/>
          <p:nvPr/>
        </p:nvCxnSpPr>
        <p:spPr>
          <a:xfrm>
            <a:off x="4161865" y="894229"/>
            <a:ext cx="820270" cy="941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uora yhdysviiva 31">
            <a:extLst>
              <a:ext uri="{FF2B5EF4-FFF2-40B4-BE49-F238E27FC236}">
                <a16:creationId xmlns:a16="http://schemas.microsoft.com/office/drawing/2014/main" id="{C15C9EEE-B394-28F2-E5DD-7C01F28F5629}"/>
              </a:ext>
            </a:extLst>
          </p:cNvPr>
          <p:cNvCxnSpPr/>
          <p:nvPr/>
        </p:nvCxnSpPr>
        <p:spPr>
          <a:xfrm>
            <a:off x="5015753" y="632012"/>
            <a:ext cx="410135" cy="21515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uora yhdysviiva 33">
            <a:extLst>
              <a:ext uri="{FF2B5EF4-FFF2-40B4-BE49-F238E27FC236}">
                <a16:creationId xmlns:a16="http://schemas.microsoft.com/office/drawing/2014/main" id="{BAB41074-3191-2408-1253-8482B3ECEA83}"/>
              </a:ext>
            </a:extLst>
          </p:cNvPr>
          <p:cNvCxnSpPr>
            <a:stCxn id="62" idx="2"/>
          </p:cNvCxnSpPr>
          <p:nvPr/>
        </p:nvCxnSpPr>
        <p:spPr>
          <a:xfrm>
            <a:off x="5565328" y="578224"/>
            <a:ext cx="304313" cy="19498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8482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D95CE16739CFC846AD821F409E401F09" ma:contentTypeVersion="18" ma:contentTypeDescription="Luo uusi asiakirja." ma:contentTypeScope="" ma:versionID="9a3b67254f9edd11affca30437f22ff6">
  <xsd:schema xmlns:xsd="http://www.w3.org/2001/XMLSchema" xmlns:xs="http://www.w3.org/2001/XMLSchema" xmlns:p="http://schemas.microsoft.com/office/2006/metadata/properties" xmlns:ns3="f7c5f4a7-ab07-45e9-8200-ebb61a1b01e7" xmlns:ns4="2353eb09-f9ce-45d5-9c9b-357de3880db4" targetNamespace="http://schemas.microsoft.com/office/2006/metadata/properties" ma:root="true" ma:fieldsID="65d36de6dd74c993f7f6324d8ccf6424" ns3:_="" ns4:_="">
    <xsd:import namespace="f7c5f4a7-ab07-45e9-8200-ebb61a1b01e7"/>
    <xsd:import namespace="2353eb09-f9ce-45d5-9c9b-357de3880d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c5f4a7-ab07-45e9-8200-ebb61a1b01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53eb09-f9ce-45d5-9c9b-357de3880db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Jakamisvihjeen hajautu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7c5f4a7-ab07-45e9-8200-ebb61a1b01e7" xsi:nil="true"/>
  </documentManagement>
</p:properties>
</file>

<file path=customXml/itemProps1.xml><?xml version="1.0" encoding="utf-8"?>
<ds:datastoreItem xmlns:ds="http://schemas.openxmlformats.org/officeDocument/2006/customXml" ds:itemID="{E73AB578-D8FD-4680-A202-8B22AB173A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7c5f4a7-ab07-45e9-8200-ebb61a1b01e7"/>
    <ds:schemaRef ds:uri="2353eb09-f9ce-45d5-9c9b-357de3880d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67152A5-D966-4063-ADE2-BE5E3FAD95E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4702FA1-8AFE-4FE1-82DF-B12D3738AD4E}">
  <ds:schemaRefs>
    <ds:schemaRef ds:uri="http://www.w3.org/XML/1998/namespace"/>
    <ds:schemaRef ds:uri="http://purl.org/dc/dcmitype/"/>
    <ds:schemaRef ds:uri="http://schemas.microsoft.com/office/2006/metadata/properties"/>
    <ds:schemaRef ds:uri="f7c5f4a7-ab07-45e9-8200-ebb61a1b01e7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purl.org/dc/elements/1.1/"/>
    <ds:schemaRef ds:uri="http://schemas.openxmlformats.org/package/2006/metadata/core-properties"/>
    <ds:schemaRef ds:uri="2353eb09-f9ce-45d5-9c9b-357de3880db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</TotalTime>
  <Words>127</Words>
  <Application>Microsoft Office PowerPoint</Application>
  <PresentationFormat>Laajakuva</PresentationFormat>
  <Paragraphs>62</Paragraphs>
  <Slides>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Office-teema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Meri Vähäkangas</dc:creator>
  <cp:lastModifiedBy>Meri Vähäkangas</cp:lastModifiedBy>
  <cp:revision>1</cp:revision>
  <dcterms:created xsi:type="dcterms:W3CDTF">2024-03-27T10:34:18Z</dcterms:created>
  <dcterms:modified xsi:type="dcterms:W3CDTF">2024-03-27T13:47:08Z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0x010100D95CE16739CFC846AD821F409E401F09</vt:lpwstr>
  </property>
</Properties>
</file>