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4" r:id="rId2"/>
    <p:sldId id="266" r:id="rId3"/>
    <p:sldId id="262" r:id="rId4"/>
    <p:sldId id="267" r:id="rId5"/>
    <p:sldId id="256" r:id="rId6"/>
    <p:sldId id="307" r:id="rId7"/>
    <p:sldId id="306" r:id="rId8"/>
    <p:sldId id="268" r:id="rId9"/>
    <p:sldId id="308" r:id="rId10"/>
    <p:sldId id="309" r:id="rId11"/>
    <p:sldId id="312" r:id="rId12"/>
    <p:sldId id="310" r:id="rId13"/>
    <p:sldId id="311" r:id="rId14"/>
    <p:sldId id="301" r:id="rId15"/>
    <p:sldId id="269" r:id="rId16"/>
    <p:sldId id="274" r:id="rId17"/>
    <p:sldId id="304" r:id="rId18"/>
    <p:sldId id="313" r:id="rId19"/>
    <p:sldId id="305" r:id="rId20"/>
    <p:sldId id="315" r:id="rId21"/>
    <p:sldId id="316" r:id="rId22"/>
    <p:sldId id="319" r:id="rId23"/>
    <p:sldId id="317" r:id="rId24"/>
    <p:sldId id="318" r:id="rId25"/>
    <p:sldId id="320" r:id="rId26"/>
    <p:sldId id="275" r:id="rId27"/>
    <p:sldId id="282" r:id="rId28"/>
    <p:sldId id="321" r:id="rId29"/>
    <p:sldId id="322" r:id="rId30"/>
    <p:sldId id="323" r:id="rId31"/>
    <p:sldId id="324" r:id="rId32"/>
    <p:sldId id="325" r:id="rId33"/>
    <p:sldId id="326" r:id="rId34"/>
    <p:sldId id="286" r:id="rId35"/>
    <p:sldId id="290" r:id="rId36"/>
    <p:sldId id="327" r:id="rId37"/>
    <p:sldId id="329" r:id="rId38"/>
    <p:sldId id="328" r:id="rId39"/>
    <p:sldId id="330" r:id="rId40"/>
    <p:sldId id="331" r:id="rId41"/>
    <p:sldId id="332" r:id="rId42"/>
    <p:sldId id="333" r:id="rId43"/>
    <p:sldId id="295" r:id="rId44"/>
    <p:sldId id="334" r:id="rId45"/>
    <p:sldId id="302" r:id="rId46"/>
    <p:sldId id="296"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1" autoAdjust="0"/>
    <p:restoredTop sz="91651" autoAdjust="0"/>
  </p:normalViewPr>
  <p:slideViewPr>
    <p:cSldViewPr snapToGrid="0">
      <p:cViewPr varScale="1">
        <p:scale>
          <a:sx n="66" d="100"/>
          <a:sy n="66"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ri.vahakangas\Downloads\ktk.ktk4.fact_ktk_ktk4.latest%20(3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nivfile.intra.nivala.fi\Hyvinvointi\Hyvinvointipalvelut\Kouluterveyskysely\2021\8.9lk.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7).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7).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7).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7).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ri.vahakangas\Downloads\ktk.ktk4.fact_ktk_ktk4.latest%20(36).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7).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8).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8).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8).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8).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8).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8).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ri.vahakangas\Downloads\ktk.ktk4.fact_ktk_ktk4.latest%20(3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eri.vahakangas\Downloads\ktk.ktk4.fact_ktk_ktk4.latest%20(3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eri.vahakangas\Downloads\ktk.ktk4.fact_ktk_ktk4.latest%20(3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eri.vahakangas\Downloads\ktk.ktk4.fact_ktk_ktk4.latest%20(3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eri.vahakangas\Downloads\ktk.ktk1.fact_ktk_ktk1.latest%20(3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Osallisuus ja elämään tyytyväisyys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tulokset 20'!$B$1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Erittäin tyytyväinen elämäänsä, %</c:v>
                </c:pt>
                <c:pt idx="1">
                  <c:v>Tyytyväinen elämäänsä, %</c:v>
                </c:pt>
                <c:pt idx="2">
                  <c:v>Ei koe olevansa tärkeä osa koulu- eikä luokkayhteisöä, %</c:v>
                </c:pt>
                <c:pt idx="3">
                  <c:v>Kokee olevansa tärkeä osa luokkayhteisöä, %</c:v>
                </c:pt>
                <c:pt idx="4">
                  <c:v>Kokee olevansa tärkeä osa kouluyhteisöä, %</c:v>
                </c:pt>
                <c:pt idx="5">
                  <c:v>Osallistunut koulun asioiden suunnitteluun, %</c:v>
                </c:pt>
              </c:strCache>
            </c:strRef>
          </c:cat>
          <c:val>
            <c:numRef>
              <c:f>'Kouluterveyskyselyn tulokset 20'!$B$2:$B$7</c:f>
              <c:numCache>
                <c:formatCode>#\ ##0.0</c:formatCode>
                <c:ptCount val="6"/>
                <c:pt idx="0">
                  <c:v>45</c:v>
                </c:pt>
                <c:pt idx="1">
                  <c:v>85.1</c:v>
                </c:pt>
                <c:pt idx="2">
                  <c:v>4</c:v>
                </c:pt>
                <c:pt idx="3">
                  <c:v>55.5</c:v>
                </c:pt>
                <c:pt idx="4">
                  <c:v>40.1</c:v>
                </c:pt>
                <c:pt idx="5">
                  <c:v>44.7</c:v>
                </c:pt>
              </c:numCache>
            </c:numRef>
          </c:val>
          <c:extLst>
            <c:ext xmlns:c16="http://schemas.microsoft.com/office/drawing/2014/chart" uri="{C3380CC4-5D6E-409C-BE32-E72D297353CC}">
              <c16:uniqueId val="{00000000-80A9-4EF7-B39F-371594D80E4A}"/>
            </c:ext>
          </c:extLst>
        </c:ser>
        <c:ser>
          <c:idx val="1"/>
          <c:order val="1"/>
          <c:tx>
            <c:strRef>
              <c:f>'Kouluterveyskyselyn tulokset 20'!$C$1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Erittäin tyytyväinen elämäänsä, %</c:v>
                </c:pt>
                <c:pt idx="1">
                  <c:v>Tyytyväinen elämäänsä, %</c:v>
                </c:pt>
                <c:pt idx="2">
                  <c:v>Ei koe olevansa tärkeä osa koulu- eikä luokkayhteisöä, %</c:v>
                </c:pt>
                <c:pt idx="3">
                  <c:v>Kokee olevansa tärkeä osa luokkayhteisöä, %</c:v>
                </c:pt>
                <c:pt idx="4">
                  <c:v>Kokee olevansa tärkeä osa kouluyhteisöä, %</c:v>
                </c:pt>
                <c:pt idx="5">
                  <c:v>Osallistunut koulun asioiden suunnitteluun, %</c:v>
                </c:pt>
              </c:strCache>
            </c:strRef>
          </c:cat>
          <c:val>
            <c:numRef>
              <c:f>'Kouluterveyskyselyn tulokset 20'!$C$2:$C$7</c:f>
              <c:numCache>
                <c:formatCode>#\ ##0.0</c:formatCode>
                <c:ptCount val="6"/>
                <c:pt idx="0">
                  <c:v>45.2</c:v>
                </c:pt>
                <c:pt idx="1">
                  <c:v>86.4</c:v>
                </c:pt>
                <c:pt idx="2">
                  <c:v>3.8</c:v>
                </c:pt>
                <c:pt idx="3">
                  <c:v>57.2</c:v>
                </c:pt>
                <c:pt idx="4">
                  <c:v>42.2</c:v>
                </c:pt>
                <c:pt idx="5">
                  <c:v>43.6</c:v>
                </c:pt>
              </c:numCache>
            </c:numRef>
          </c:val>
          <c:extLst>
            <c:ext xmlns:c16="http://schemas.microsoft.com/office/drawing/2014/chart" uri="{C3380CC4-5D6E-409C-BE32-E72D297353CC}">
              <c16:uniqueId val="{00000001-80A9-4EF7-B39F-371594D80E4A}"/>
            </c:ext>
          </c:extLst>
        </c:ser>
        <c:ser>
          <c:idx val="2"/>
          <c:order val="2"/>
          <c:tx>
            <c:strRef>
              <c:f>'Kouluterveyskyselyn tulokset 20'!$D$1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Erittäin tyytyväinen elämäänsä, %</c:v>
                </c:pt>
                <c:pt idx="1">
                  <c:v>Tyytyväinen elämäänsä, %</c:v>
                </c:pt>
                <c:pt idx="2">
                  <c:v>Ei koe olevansa tärkeä osa koulu- eikä luokkayhteisöä, %</c:v>
                </c:pt>
                <c:pt idx="3">
                  <c:v>Kokee olevansa tärkeä osa luokkayhteisöä, %</c:v>
                </c:pt>
                <c:pt idx="4">
                  <c:v>Kokee olevansa tärkeä osa kouluyhteisöä, %</c:v>
                </c:pt>
                <c:pt idx="5">
                  <c:v>Osallistunut koulun asioiden suunnitteluun, %</c:v>
                </c:pt>
              </c:strCache>
            </c:strRef>
          </c:cat>
          <c:val>
            <c:numRef>
              <c:f>'Kouluterveyskyselyn tulokset 20'!$D$2:$D$7</c:f>
              <c:numCache>
                <c:formatCode>#\ ##0.0</c:formatCode>
                <c:ptCount val="6"/>
                <c:pt idx="0">
                  <c:v>56.2</c:v>
                </c:pt>
                <c:pt idx="1">
                  <c:v>90.8</c:v>
                </c:pt>
                <c:pt idx="2">
                  <c:v>3.4</c:v>
                </c:pt>
                <c:pt idx="3">
                  <c:v>58.2</c:v>
                </c:pt>
                <c:pt idx="4">
                  <c:v>47.6</c:v>
                </c:pt>
                <c:pt idx="5">
                  <c:v>52.3</c:v>
                </c:pt>
              </c:numCache>
            </c:numRef>
          </c:val>
          <c:extLst>
            <c:ext xmlns:c16="http://schemas.microsoft.com/office/drawing/2014/chart" uri="{C3380CC4-5D6E-409C-BE32-E72D297353CC}">
              <c16:uniqueId val="{00000002-80A9-4EF7-B39F-371594D80E4A}"/>
            </c:ext>
          </c:extLst>
        </c:ser>
        <c:ser>
          <c:idx val="3"/>
          <c:order val="3"/>
          <c:tx>
            <c:strRef>
              <c:f>'Kouluterveyskyselyn tulokset 20'!$E$1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Erittäin tyytyväinen elämäänsä, %</c:v>
                </c:pt>
                <c:pt idx="1">
                  <c:v>Tyytyväinen elämäänsä, %</c:v>
                </c:pt>
                <c:pt idx="2">
                  <c:v>Ei koe olevansa tärkeä osa koulu- eikä luokkayhteisöä, %</c:v>
                </c:pt>
                <c:pt idx="3">
                  <c:v>Kokee olevansa tärkeä osa luokkayhteisöä, %</c:v>
                </c:pt>
                <c:pt idx="4">
                  <c:v>Kokee olevansa tärkeä osa kouluyhteisöä, %</c:v>
                </c:pt>
                <c:pt idx="5">
                  <c:v>Osallistunut koulun asioiden suunnitteluun, %</c:v>
                </c:pt>
              </c:strCache>
            </c:strRef>
          </c:cat>
          <c:val>
            <c:numRef>
              <c:f>'Kouluterveyskyselyn tulokset 20'!$E$2:$E$7</c:f>
              <c:numCache>
                <c:formatCode>#\ ##0.0</c:formatCode>
                <c:ptCount val="6"/>
                <c:pt idx="0">
                  <c:v>47.1</c:v>
                </c:pt>
                <c:pt idx="1">
                  <c:v>91.4</c:v>
                </c:pt>
                <c:pt idx="2">
                  <c:v>2.8</c:v>
                </c:pt>
                <c:pt idx="3">
                  <c:v>58.6</c:v>
                </c:pt>
                <c:pt idx="4">
                  <c:v>47.2</c:v>
                </c:pt>
                <c:pt idx="5">
                  <c:v>45.6</c:v>
                </c:pt>
              </c:numCache>
            </c:numRef>
          </c:val>
          <c:extLst>
            <c:ext xmlns:c16="http://schemas.microsoft.com/office/drawing/2014/chart" uri="{C3380CC4-5D6E-409C-BE32-E72D297353CC}">
              <c16:uniqueId val="{00000003-80A9-4EF7-B39F-371594D80E4A}"/>
            </c:ext>
          </c:extLst>
        </c:ser>
        <c:dLbls>
          <c:showLegendKey val="0"/>
          <c:showVal val="0"/>
          <c:showCatName val="0"/>
          <c:showSerName val="0"/>
          <c:showPercent val="0"/>
          <c:showBubbleSize val="0"/>
        </c:dLbls>
        <c:gapWidth val="182"/>
        <c:axId val="544310824"/>
        <c:axId val="544311480"/>
      </c:barChart>
      <c:catAx>
        <c:axId val="544310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544311480"/>
        <c:crosses val="autoZero"/>
        <c:auto val="1"/>
        <c:lblAlgn val="ctr"/>
        <c:lblOffset val="100"/>
        <c:noMultiLvlLbl val="0"/>
      </c:catAx>
      <c:valAx>
        <c:axId val="5443114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54431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Koulunkäynti ja perhe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'!$B$21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'!$A$22:$A$27</c:f>
              <c:strCache>
                <c:ptCount val="6"/>
                <c:pt idx="0">
                  <c:v>Pitää koulunkäynnistä, %</c:v>
                </c:pt>
                <c:pt idx="1">
                  <c:v>Koulu-uupumus, %</c:v>
                </c:pt>
                <c:pt idx="2">
                  <c:v>Vaikeuksia oppimistaidoissa, %</c:v>
                </c:pt>
                <c:pt idx="3">
                  <c:v>Perheen koettu taloudellinen tilanne kohtalainen tai sitä huonompi, %</c:v>
                </c:pt>
                <c:pt idx="4">
                  <c:v>Keskusteluvaikeuksia vanhempien kanssa, %</c:v>
                </c:pt>
                <c:pt idx="5">
                  <c:v>Koulukiusattuna vähintään kerran viikossa, %</c:v>
                </c:pt>
              </c:strCache>
            </c:strRef>
          </c:cat>
          <c:val>
            <c:numRef>
              <c:f>'Kouluterveyskyselyn aikasarjat '!$B$22:$B$27</c:f>
              <c:numCache>
                <c:formatCode>#\ ##0.0</c:formatCode>
                <c:ptCount val="6"/>
                <c:pt idx="0">
                  <c:v>58</c:v>
                </c:pt>
                <c:pt idx="1">
                  <c:v>20.3</c:v>
                </c:pt>
                <c:pt idx="2">
                  <c:v>39.6</c:v>
                </c:pt>
                <c:pt idx="3">
                  <c:v>25.8</c:v>
                </c:pt>
                <c:pt idx="4">
                  <c:v>7.9</c:v>
                </c:pt>
                <c:pt idx="5">
                  <c:v>6</c:v>
                </c:pt>
              </c:numCache>
            </c:numRef>
          </c:val>
          <c:extLst>
            <c:ext xmlns:c16="http://schemas.microsoft.com/office/drawing/2014/chart" uri="{C3380CC4-5D6E-409C-BE32-E72D297353CC}">
              <c16:uniqueId val="{00000000-EE9A-4A7D-8166-21D4E43DB21D}"/>
            </c:ext>
          </c:extLst>
        </c:ser>
        <c:ser>
          <c:idx val="1"/>
          <c:order val="1"/>
          <c:tx>
            <c:strRef>
              <c:f>'Kouluterveyskyselyn aikasarjat '!$C$21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'!$A$22:$A$27</c:f>
              <c:strCache>
                <c:ptCount val="6"/>
                <c:pt idx="0">
                  <c:v>Pitää koulunkäynnistä, %</c:v>
                </c:pt>
                <c:pt idx="1">
                  <c:v>Koulu-uupumus, %</c:v>
                </c:pt>
                <c:pt idx="2">
                  <c:v>Vaikeuksia oppimistaidoissa, %</c:v>
                </c:pt>
                <c:pt idx="3">
                  <c:v>Perheen koettu taloudellinen tilanne kohtalainen tai sitä huonompi, %</c:v>
                </c:pt>
                <c:pt idx="4">
                  <c:v>Keskusteluvaikeuksia vanhempien kanssa, %</c:v>
                </c:pt>
                <c:pt idx="5">
                  <c:v>Koulukiusattuna vähintään kerran viikossa, %</c:v>
                </c:pt>
              </c:strCache>
            </c:strRef>
          </c:cat>
          <c:val>
            <c:numRef>
              <c:f>'Kouluterveyskyselyn aikasarjat '!$C$22:$C$27</c:f>
              <c:numCache>
                <c:formatCode>#\ ##0.0</c:formatCode>
                <c:ptCount val="6"/>
                <c:pt idx="0">
                  <c:v>57.1</c:v>
                </c:pt>
                <c:pt idx="1">
                  <c:v>18.399999999999999</c:v>
                </c:pt>
                <c:pt idx="2">
                  <c:v>38.6</c:v>
                </c:pt>
                <c:pt idx="3">
                  <c:v>26.1</c:v>
                </c:pt>
                <c:pt idx="4">
                  <c:v>7.7</c:v>
                </c:pt>
                <c:pt idx="5">
                  <c:v>5.0999999999999996</c:v>
                </c:pt>
              </c:numCache>
            </c:numRef>
          </c:val>
          <c:extLst>
            <c:ext xmlns:c16="http://schemas.microsoft.com/office/drawing/2014/chart" uri="{C3380CC4-5D6E-409C-BE32-E72D297353CC}">
              <c16:uniqueId val="{00000001-EE9A-4A7D-8166-21D4E43DB21D}"/>
            </c:ext>
          </c:extLst>
        </c:ser>
        <c:ser>
          <c:idx val="2"/>
          <c:order val="2"/>
          <c:tx>
            <c:strRef>
              <c:f>'Kouluterveyskyselyn aikasarjat '!$D$21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'!$A$22:$A$27</c:f>
              <c:strCache>
                <c:ptCount val="6"/>
                <c:pt idx="0">
                  <c:v>Pitää koulunkäynnistä, %</c:v>
                </c:pt>
                <c:pt idx="1">
                  <c:v>Koulu-uupumus, %</c:v>
                </c:pt>
                <c:pt idx="2">
                  <c:v>Vaikeuksia oppimistaidoissa, %</c:v>
                </c:pt>
                <c:pt idx="3">
                  <c:v>Perheen koettu taloudellinen tilanne kohtalainen tai sitä huonompi, %</c:v>
                </c:pt>
                <c:pt idx="4">
                  <c:v>Keskusteluvaikeuksia vanhempien kanssa, %</c:v>
                </c:pt>
                <c:pt idx="5">
                  <c:v>Koulukiusattuna vähintään kerran viikossa, %</c:v>
                </c:pt>
              </c:strCache>
            </c:strRef>
          </c:cat>
          <c:val>
            <c:numRef>
              <c:f>'Kouluterveyskyselyn aikasarjat '!$D$22:$D$27</c:f>
              <c:numCache>
                <c:formatCode>#\ ##0.0</c:formatCode>
                <c:ptCount val="6"/>
                <c:pt idx="0">
                  <c:v>66.2</c:v>
                </c:pt>
                <c:pt idx="1">
                  <c:v>9.1999999999999993</c:v>
                </c:pt>
                <c:pt idx="2">
                  <c:v>26.6</c:v>
                </c:pt>
                <c:pt idx="3">
                  <c:v>19.899999999999999</c:v>
                </c:pt>
                <c:pt idx="4">
                  <c:v>5.3</c:v>
                </c:pt>
                <c:pt idx="5">
                  <c:v>1.9</c:v>
                </c:pt>
              </c:numCache>
            </c:numRef>
          </c:val>
          <c:extLst>
            <c:ext xmlns:c16="http://schemas.microsoft.com/office/drawing/2014/chart" uri="{C3380CC4-5D6E-409C-BE32-E72D297353CC}">
              <c16:uniqueId val="{00000002-EE9A-4A7D-8166-21D4E43DB21D}"/>
            </c:ext>
          </c:extLst>
        </c:ser>
        <c:ser>
          <c:idx val="3"/>
          <c:order val="3"/>
          <c:tx>
            <c:strRef>
              <c:f>'Kouluterveyskyselyn aikasarjat '!$E$21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'!$A$22:$A$27</c:f>
              <c:strCache>
                <c:ptCount val="6"/>
                <c:pt idx="0">
                  <c:v>Pitää koulunkäynnistä, %</c:v>
                </c:pt>
                <c:pt idx="1">
                  <c:v>Koulu-uupumus, %</c:v>
                </c:pt>
                <c:pt idx="2">
                  <c:v>Vaikeuksia oppimistaidoissa, %</c:v>
                </c:pt>
                <c:pt idx="3">
                  <c:v>Perheen koettu taloudellinen tilanne kohtalainen tai sitä huonompi, %</c:v>
                </c:pt>
                <c:pt idx="4">
                  <c:v>Keskusteluvaikeuksia vanhempien kanssa, %</c:v>
                </c:pt>
                <c:pt idx="5">
                  <c:v>Koulukiusattuna vähintään kerran viikossa, %</c:v>
                </c:pt>
              </c:strCache>
            </c:strRef>
          </c:cat>
          <c:val>
            <c:numRef>
              <c:f>'Kouluterveyskyselyn aikasarjat '!$E$22:$E$27</c:f>
              <c:numCache>
                <c:formatCode>#\ ##0.0</c:formatCode>
                <c:ptCount val="6"/>
                <c:pt idx="0">
                  <c:v>59.3</c:v>
                </c:pt>
                <c:pt idx="1">
                  <c:v>13.9</c:v>
                </c:pt>
                <c:pt idx="2">
                  <c:v>38.4</c:v>
                </c:pt>
                <c:pt idx="3">
                  <c:v>26.5</c:v>
                </c:pt>
                <c:pt idx="4">
                  <c:v>7</c:v>
                </c:pt>
                <c:pt idx="5">
                  <c:v>4.5</c:v>
                </c:pt>
              </c:numCache>
            </c:numRef>
          </c:val>
          <c:extLst>
            <c:ext xmlns:c16="http://schemas.microsoft.com/office/drawing/2014/chart" uri="{C3380CC4-5D6E-409C-BE32-E72D297353CC}">
              <c16:uniqueId val="{00000003-EE9A-4A7D-8166-21D4E43DB21D}"/>
            </c:ext>
          </c:extLst>
        </c:ser>
        <c:dLbls>
          <c:showLegendKey val="0"/>
          <c:showVal val="0"/>
          <c:showCatName val="0"/>
          <c:showSerName val="0"/>
          <c:showPercent val="0"/>
          <c:showBubbleSize val="0"/>
        </c:dLbls>
        <c:gapWidth val="182"/>
        <c:axId val="568921200"/>
        <c:axId val="568917920"/>
      </c:barChart>
      <c:catAx>
        <c:axId val="568921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68917920"/>
        <c:crosses val="autoZero"/>
        <c:auto val="1"/>
        <c:lblAlgn val="ctr"/>
        <c:lblOffset val="100"/>
        <c:noMultiLvlLbl val="0"/>
      </c:catAx>
      <c:valAx>
        <c:axId val="5689179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6892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'Kouluterveyskyselyn aikasarjat '!$B$1:$B$2</c:f>
              <c:strCache>
                <c:ptCount val="2"/>
                <c:pt idx="0">
                  <c:v>Perusopetus 8. ja 9. lk</c:v>
                </c:pt>
                <c:pt idx="1">
                  <c:v>Koulukiusattuna vähintään kerran viikossa, %</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'Kouluterveyskyselyn aikasarjat '!$A$3:$A$9</c:f>
              <c:strCache>
                <c:ptCount val="7"/>
                <c:pt idx="0">
                  <c:v>2006-2007</c:v>
                </c:pt>
                <c:pt idx="1">
                  <c:v>2008-2009</c:v>
                </c:pt>
                <c:pt idx="2">
                  <c:v>2010-2011</c:v>
                </c:pt>
                <c:pt idx="3">
                  <c:v>2013</c:v>
                </c:pt>
                <c:pt idx="4">
                  <c:v>2017</c:v>
                </c:pt>
                <c:pt idx="5">
                  <c:v>2019</c:v>
                </c:pt>
                <c:pt idx="6">
                  <c:v>2021</c:v>
                </c:pt>
              </c:strCache>
            </c:strRef>
          </c:cat>
          <c:val>
            <c:numRef>
              <c:f>'Kouluterveyskyselyn aikasarjat '!$B$3:$B$9</c:f>
              <c:numCache>
                <c:formatCode>#\ ##0.0</c:formatCode>
                <c:ptCount val="7"/>
                <c:pt idx="0">
                  <c:v>8.8000000000000007</c:v>
                </c:pt>
                <c:pt idx="1">
                  <c:v>6.6</c:v>
                </c:pt>
                <c:pt idx="2">
                  <c:v>6.1</c:v>
                </c:pt>
                <c:pt idx="3">
                  <c:v>6</c:v>
                </c:pt>
                <c:pt idx="4">
                  <c:v>4.0999999999999996</c:v>
                </c:pt>
                <c:pt idx="5">
                  <c:v>1.9</c:v>
                </c:pt>
                <c:pt idx="6">
                  <c:v>4.5</c:v>
                </c:pt>
              </c:numCache>
            </c:numRef>
          </c:val>
          <c:smooth val="0"/>
          <c:extLst>
            <c:ext xmlns:c16="http://schemas.microsoft.com/office/drawing/2014/chart" uri="{C3380CC4-5D6E-409C-BE32-E72D297353CC}">
              <c16:uniqueId val="{00000000-BD7F-4B03-89A3-8BDF1ED1E75F}"/>
            </c:ext>
          </c:extLst>
        </c:ser>
        <c:dLbls>
          <c:showLegendKey val="0"/>
          <c:showVal val="0"/>
          <c:showCatName val="0"/>
          <c:showSerName val="0"/>
          <c:showPercent val="0"/>
          <c:showBubbleSize val="0"/>
        </c:dLbls>
        <c:marker val="1"/>
        <c:smooth val="0"/>
        <c:axId val="587956320"/>
        <c:axId val="587956648"/>
      </c:lineChart>
      <c:catAx>
        <c:axId val="58795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i-FI"/>
          </a:p>
        </c:txPr>
        <c:crossAx val="587956648"/>
        <c:crosses val="autoZero"/>
        <c:auto val="1"/>
        <c:lblAlgn val="ctr"/>
        <c:lblOffset val="100"/>
        <c:noMultiLvlLbl val="0"/>
      </c:catAx>
      <c:valAx>
        <c:axId val="5879566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i-FI"/>
          </a:p>
        </c:txPr>
        <c:crossAx val="58795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Kasvuympäristön turvallisuus ja avun saanti</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'!$B$28</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'!$A$29:$A$34</c:f>
              <c:strCache>
                <c:ptCount val="6"/>
                <c:pt idx="0">
                  <c:v>Kokenut häiritsevää seksuaalista ehdottelua tai ahdistelua vuoden aikana, %</c:v>
                </c:pt>
                <c:pt idx="1">
                  <c:v>Kokenut vanhempien tai muiden huoltapitävien aikuisten fyysistä väkivaltaa vuoden aikana, %</c:v>
                </c:pt>
                <c:pt idx="2">
                  <c:v>Ei ole saanut tukea ja apua hyvinvointiin kouluterveydenhoitajalta lukuvuoden aikana, vaikka olisi tarvinnut, %</c:v>
                </c:pt>
                <c:pt idx="3">
                  <c:v>Ei ole saanut tukea ja apua hyvinvointiin koululääkäriltä lukuvuoden aikana, vaikka olisi tarvinnut, %</c:v>
                </c:pt>
                <c:pt idx="4">
                  <c:v>Ei ole saanut tukea ja apua hyvinvointiin koulupsykologilta lukuvuoden aikana, vaikka olisi tarvinnut, %</c:v>
                </c:pt>
                <c:pt idx="5">
                  <c:v>Ei ole saanut tukea ja apua hyvinvointiin koulukuraattorilta lukuvuoden aikana, vaikka olisi tarvinnut, %</c:v>
                </c:pt>
              </c:strCache>
            </c:strRef>
          </c:cat>
          <c:val>
            <c:numRef>
              <c:f>'Kouluterveyskyselyn aikasarjat '!$B$29:$B$34</c:f>
              <c:numCache>
                <c:formatCode>#\ ##0.0</c:formatCode>
                <c:ptCount val="6"/>
                <c:pt idx="0">
                  <c:v>30.2</c:v>
                </c:pt>
                <c:pt idx="1">
                  <c:v>12.5</c:v>
                </c:pt>
                <c:pt idx="2">
                  <c:v>15.9</c:v>
                </c:pt>
                <c:pt idx="3">
                  <c:v>22.5</c:v>
                </c:pt>
                <c:pt idx="4">
                  <c:v>35.799999999999997</c:v>
                </c:pt>
                <c:pt idx="5">
                  <c:v>29.7</c:v>
                </c:pt>
              </c:numCache>
            </c:numRef>
          </c:val>
          <c:extLst>
            <c:ext xmlns:c16="http://schemas.microsoft.com/office/drawing/2014/chart" uri="{C3380CC4-5D6E-409C-BE32-E72D297353CC}">
              <c16:uniqueId val="{00000000-3C10-49F5-B1B5-8C08F23D126F}"/>
            </c:ext>
          </c:extLst>
        </c:ser>
        <c:ser>
          <c:idx val="1"/>
          <c:order val="1"/>
          <c:tx>
            <c:strRef>
              <c:f>'Kouluterveyskyselyn aikasarjat '!$C$28</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'!$A$29:$A$34</c:f>
              <c:strCache>
                <c:ptCount val="6"/>
                <c:pt idx="0">
                  <c:v>Kokenut häiritsevää seksuaalista ehdottelua tai ahdistelua vuoden aikana, %</c:v>
                </c:pt>
                <c:pt idx="1">
                  <c:v>Kokenut vanhempien tai muiden huoltapitävien aikuisten fyysistä väkivaltaa vuoden aikana, %</c:v>
                </c:pt>
                <c:pt idx="2">
                  <c:v>Ei ole saanut tukea ja apua hyvinvointiin kouluterveydenhoitajalta lukuvuoden aikana, vaikka olisi tarvinnut, %</c:v>
                </c:pt>
                <c:pt idx="3">
                  <c:v>Ei ole saanut tukea ja apua hyvinvointiin koululääkäriltä lukuvuoden aikana, vaikka olisi tarvinnut, %</c:v>
                </c:pt>
                <c:pt idx="4">
                  <c:v>Ei ole saanut tukea ja apua hyvinvointiin koulupsykologilta lukuvuoden aikana, vaikka olisi tarvinnut, %</c:v>
                </c:pt>
                <c:pt idx="5">
                  <c:v>Ei ole saanut tukea ja apua hyvinvointiin koulukuraattorilta lukuvuoden aikana, vaikka olisi tarvinnut, %</c:v>
                </c:pt>
              </c:strCache>
            </c:strRef>
          </c:cat>
          <c:val>
            <c:numRef>
              <c:f>'Kouluterveyskyselyn aikasarjat '!$C$29:$C$34</c:f>
              <c:numCache>
                <c:formatCode>#\ ##0.0</c:formatCode>
                <c:ptCount val="6"/>
                <c:pt idx="0">
                  <c:v>27.8</c:v>
                </c:pt>
                <c:pt idx="1">
                  <c:v>11.9</c:v>
                </c:pt>
                <c:pt idx="2">
                  <c:v>13.3</c:v>
                </c:pt>
                <c:pt idx="3">
                  <c:v>20.7</c:v>
                </c:pt>
                <c:pt idx="4">
                  <c:v>37.1</c:v>
                </c:pt>
                <c:pt idx="5">
                  <c:v>30</c:v>
                </c:pt>
              </c:numCache>
            </c:numRef>
          </c:val>
          <c:extLst>
            <c:ext xmlns:c16="http://schemas.microsoft.com/office/drawing/2014/chart" uri="{C3380CC4-5D6E-409C-BE32-E72D297353CC}">
              <c16:uniqueId val="{00000001-3C10-49F5-B1B5-8C08F23D126F}"/>
            </c:ext>
          </c:extLst>
        </c:ser>
        <c:ser>
          <c:idx val="2"/>
          <c:order val="2"/>
          <c:tx>
            <c:strRef>
              <c:f>'Kouluterveyskyselyn aikasarjat '!$D$28</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'!$A$29:$A$34</c:f>
              <c:strCache>
                <c:ptCount val="6"/>
                <c:pt idx="0">
                  <c:v>Kokenut häiritsevää seksuaalista ehdottelua tai ahdistelua vuoden aikana, %</c:v>
                </c:pt>
                <c:pt idx="1">
                  <c:v>Kokenut vanhempien tai muiden huoltapitävien aikuisten fyysistä väkivaltaa vuoden aikana, %</c:v>
                </c:pt>
                <c:pt idx="2">
                  <c:v>Ei ole saanut tukea ja apua hyvinvointiin kouluterveydenhoitajalta lukuvuoden aikana, vaikka olisi tarvinnut, %</c:v>
                </c:pt>
                <c:pt idx="3">
                  <c:v>Ei ole saanut tukea ja apua hyvinvointiin koululääkäriltä lukuvuoden aikana, vaikka olisi tarvinnut, %</c:v>
                </c:pt>
                <c:pt idx="4">
                  <c:v>Ei ole saanut tukea ja apua hyvinvointiin koulupsykologilta lukuvuoden aikana, vaikka olisi tarvinnut, %</c:v>
                </c:pt>
                <c:pt idx="5">
                  <c:v>Ei ole saanut tukea ja apua hyvinvointiin koulukuraattorilta lukuvuoden aikana, vaikka olisi tarvinnut, %</c:v>
                </c:pt>
              </c:strCache>
            </c:strRef>
          </c:cat>
          <c:val>
            <c:numRef>
              <c:f>'Kouluterveyskyselyn aikasarjat '!$D$29:$D$34</c:f>
              <c:numCache>
                <c:formatCode>#\ ##0.0</c:formatCode>
                <c:ptCount val="6"/>
                <c:pt idx="0">
                  <c:v>12.5</c:v>
                </c:pt>
                <c:pt idx="1">
                  <c:v>6.5</c:v>
                </c:pt>
                <c:pt idx="2">
                  <c:v>4.5</c:v>
                </c:pt>
                <c:pt idx="3">
                  <c:v>11.1</c:v>
                </c:pt>
                <c:pt idx="4">
                  <c:v>30.3</c:v>
                </c:pt>
                <c:pt idx="5">
                  <c:v>18.2</c:v>
                </c:pt>
              </c:numCache>
            </c:numRef>
          </c:val>
          <c:extLst>
            <c:ext xmlns:c16="http://schemas.microsoft.com/office/drawing/2014/chart" uri="{C3380CC4-5D6E-409C-BE32-E72D297353CC}">
              <c16:uniqueId val="{00000002-3C10-49F5-B1B5-8C08F23D126F}"/>
            </c:ext>
          </c:extLst>
        </c:ser>
        <c:ser>
          <c:idx val="3"/>
          <c:order val="3"/>
          <c:tx>
            <c:strRef>
              <c:f>'Kouluterveyskyselyn aikasarjat '!$E$28</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'!$A$29:$A$34</c:f>
              <c:strCache>
                <c:ptCount val="6"/>
                <c:pt idx="0">
                  <c:v>Kokenut häiritsevää seksuaalista ehdottelua tai ahdistelua vuoden aikana, %</c:v>
                </c:pt>
                <c:pt idx="1">
                  <c:v>Kokenut vanhempien tai muiden huoltapitävien aikuisten fyysistä väkivaltaa vuoden aikana, %</c:v>
                </c:pt>
                <c:pt idx="2">
                  <c:v>Ei ole saanut tukea ja apua hyvinvointiin kouluterveydenhoitajalta lukuvuoden aikana, vaikka olisi tarvinnut, %</c:v>
                </c:pt>
                <c:pt idx="3">
                  <c:v>Ei ole saanut tukea ja apua hyvinvointiin koululääkäriltä lukuvuoden aikana, vaikka olisi tarvinnut, %</c:v>
                </c:pt>
                <c:pt idx="4">
                  <c:v>Ei ole saanut tukea ja apua hyvinvointiin koulupsykologilta lukuvuoden aikana, vaikka olisi tarvinnut, %</c:v>
                </c:pt>
                <c:pt idx="5">
                  <c:v>Ei ole saanut tukea ja apua hyvinvointiin koulukuraattorilta lukuvuoden aikana, vaikka olisi tarvinnut, %</c:v>
                </c:pt>
              </c:strCache>
            </c:strRef>
          </c:cat>
          <c:val>
            <c:numRef>
              <c:f>'Kouluterveyskyselyn aikasarjat '!$E$29:$E$34</c:f>
              <c:numCache>
                <c:formatCode>#\ ##0.0</c:formatCode>
                <c:ptCount val="6"/>
                <c:pt idx="0">
                  <c:v>21.3</c:v>
                </c:pt>
                <c:pt idx="1">
                  <c:v>12.7</c:v>
                </c:pt>
                <c:pt idx="2">
                  <c:v>13.5</c:v>
                </c:pt>
                <c:pt idx="3">
                  <c:v>24.5</c:v>
                </c:pt>
                <c:pt idx="4">
                  <c:v>35.1</c:v>
                </c:pt>
                <c:pt idx="5">
                  <c:v>41.5</c:v>
                </c:pt>
              </c:numCache>
            </c:numRef>
          </c:val>
          <c:extLst>
            <c:ext xmlns:c16="http://schemas.microsoft.com/office/drawing/2014/chart" uri="{C3380CC4-5D6E-409C-BE32-E72D297353CC}">
              <c16:uniqueId val="{00000003-3C10-49F5-B1B5-8C08F23D126F}"/>
            </c:ext>
          </c:extLst>
        </c:ser>
        <c:dLbls>
          <c:showLegendKey val="0"/>
          <c:showVal val="0"/>
          <c:showCatName val="0"/>
          <c:showSerName val="0"/>
          <c:showPercent val="0"/>
          <c:showBubbleSize val="0"/>
        </c:dLbls>
        <c:gapWidth val="182"/>
        <c:axId val="570914600"/>
        <c:axId val="570914928"/>
      </c:barChart>
      <c:catAx>
        <c:axId val="570914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570914928"/>
        <c:crosses val="autoZero"/>
        <c:auto val="1"/>
        <c:lblAlgn val="ctr"/>
        <c:lblOffset val="100"/>
        <c:noMultiLvlLbl val="0"/>
      </c:catAx>
      <c:valAx>
        <c:axId val="5709149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570914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Koko maa 2021</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'!$A$35:$A$39</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'!$B$35:$B$39</c:f>
              <c:numCache>
                <c:formatCode>#\ ##0.0</c:formatCode>
                <c:ptCount val="5"/>
                <c:pt idx="0">
                  <c:v>44.4</c:v>
                </c:pt>
                <c:pt idx="1">
                  <c:v>32.4</c:v>
                </c:pt>
                <c:pt idx="2">
                  <c:v>21.5</c:v>
                </c:pt>
                <c:pt idx="3">
                  <c:v>12.4</c:v>
                </c:pt>
                <c:pt idx="4">
                  <c:v>10.3</c:v>
                </c:pt>
              </c:numCache>
            </c:numRef>
          </c:val>
          <c:extLst>
            <c:ext xmlns:c16="http://schemas.microsoft.com/office/drawing/2014/chart" uri="{C3380CC4-5D6E-409C-BE32-E72D297353CC}">
              <c16:uniqueId val="{00000000-1FCF-4FF9-BA97-4C021E88121F}"/>
            </c:ext>
          </c:extLst>
        </c:ser>
        <c:ser>
          <c:idx val="1"/>
          <c:order val="1"/>
          <c:tx>
            <c:v>P-P 2021</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'!$A$35:$A$39</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'!$C$35:$C$39</c:f>
              <c:numCache>
                <c:formatCode>#\ ##0.0</c:formatCode>
                <c:ptCount val="5"/>
                <c:pt idx="0">
                  <c:v>42.9</c:v>
                </c:pt>
                <c:pt idx="1">
                  <c:v>33.1</c:v>
                </c:pt>
                <c:pt idx="2">
                  <c:v>19.600000000000001</c:v>
                </c:pt>
                <c:pt idx="3">
                  <c:v>11.7</c:v>
                </c:pt>
                <c:pt idx="4">
                  <c:v>9.1</c:v>
                </c:pt>
              </c:numCache>
            </c:numRef>
          </c:val>
          <c:extLst>
            <c:ext xmlns:c16="http://schemas.microsoft.com/office/drawing/2014/chart" uri="{C3380CC4-5D6E-409C-BE32-E72D297353CC}">
              <c16:uniqueId val="{00000001-1FCF-4FF9-BA97-4C021E88121F}"/>
            </c:ext>
          </c:extLst>
        </c:ser>
        <c:ser>
          <c:idx val="2"/>
          <c:order val="2"/>
          <c:tx>
            <c:v>Nivala 2019</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'!$A$35:$A$39</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'!$D$35:$D$39</c:f>
              <c:numCache>
                <c:formatCode>#\ ##0.0</c:formatCode>
                <c:ptCount val="5"/>
                <c:pt idx="0">
                  <c:v>46.2</c:v>
                </c:pt>
                <c:pt idx="1">
                  <c:v>47.5</c:v>
                </c:pt>
                <c:pt idx="2">
                  <c:v>19.5</c:v>
                </c:pt>
                <c:pt idx="3">
                  <c:v>16.3</c:v>
                </c:pt>
                <c:pt idx="4">
                  <c:v>5.4</c:v>
                </c:pt>
              </c:numCache>
            </c:numRef>
          </c:val>
          <c:extLst>
            <c:ext xmlns:c16="http://schemas.microsoft.com/office/drawing/2014/chart" uri="{C3380CC4-5D6E-409C-BE32-E72D297353CC}">
              <c16:uniqueId val="{00000002-1FCF-4FF9-BA97-4C021E88121F}"/>
            </c:ext>
          </c:extLst>
        </c:ser>
        <c:ser>
          <c:idx val="3"/>
          <c:order val="3"/>
          <c:tx>
            <c:v>Nivala 2021</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'!$A$35:$A$39</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'!$E$35:$E$39</c:f>
              <c:numCache>
                <c:formatCode>#\ ##0.0</c:formatCode>
                <c:ptCount val="5"/>
                <c:pt idx="0">
                  <c:v>43.9</c:v>
                </c:pt>
                <c:pt idx="1">
                  <c:v>36.1</c:v>
                </c:pt>
                <c:pt idx="2">
                  <c:v>17.3</c:v>
                </c:pt>
                <c:pt idx="3">
                  <c:v>10</c:v>
                </c:pt>
                <c:pt idx="4">
                  <c:v>14.5</c:v>
                </c:pt>
              </c:numCache>
            </c:numRef>
          </c:val>
          <c:extLst>
            <c:ext xmlns:c16="http://schemas.microsoft.com/office/drawing/2014/chart" uri="{C3380CC4-5D6E-409C-BE32-E72D297353CC}">
              <c16:uniqueId val="{00000003-1FCF-4FF9-BA97-4C021E88121F}"/>
            </c:ext>
          </c:extLst>
        </c:ser>
        <c:dLbls>
          <c:showLegendKey val="0"/>
          <c:showVal val="0"/>
          <c:showCatName val="0"/>
          <c:showSerName val="0"/>
          <c:showPercent val="0"/>
          <c:showBubbleSize val="0"/>
        </c:dLbls>
        <c:gapWidth val="182"/>
        <c:axId val="570911976"/>
        <c:axId val="570907056"/>
      </c:barChart>
      <c:catAx>
        <c:axId val="5709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70907056"/>
        <c:crosses val="autoZero"/>
        <c:auto val="1"/>
        <c:lblAlgn val="ctr"/>
        <c:lblOffset val="100"/>
        <c:noMultiLvlLbl val="0"/>
      </c:catAx>
      <c:valAx>
        <c:axId val="5709070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7091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fi-FI" sz="2800"/>
              <a:t>Korona</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'!$L$296</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'!$K$297:$K$304</c:f>
              <c:strCache>
                <c:ptCount val="8"/>
                <c:pt idx="0">
                  <c:v>Ollut paljon huolissaan koronavirustartunnan saamisesta, %</c:v>
                </c:pt>
                <c:pt idx="1">
                  <c:v>Ollut paljon huolissaan siitä, että tartuttaa koronaviruksen muihin, %</c:v>
                </c:pt>
                <c:pt idx="2">
                  <c:v>Ollut paljon huolissaan siitä, että läheinen saa koronavirustartunnan, %</c:v>
                </c:pt>
                <c:pt idx="3">
                  <c:v>Saanut tukea ja apua oppimiseen ja koulunkäyntiin etäopetuksessa lukuvuoden aikana, %</c:v>
                </c:pt>
                <c:pt idx="4">
                  <c:v>Koronaepidemia lisännyt perheen kanssa vietettyä aikaa, %</c:v>
                </c:pt>
                <c:pt idx="5">
                  <c:v>Koronaepidemia lisännyt ristiriitoja perheessä, %</c:v>
                </c:pt>
                <c:pt idx="6">
                  <c:v>Koronaepidemia vähentänyt yhteydenpitoa isovanhempiin, %</c:v>
                </c:pt>
                <c:pt idx="7">
                  <c:v>Koronaepidemia vähentänyt yhteydenpitoa kavereihin, %</c:v>
                </c:pt>
              </c:strCache>
            </c:strRef>
          </c:cat>
          <c:val>
            <c:numRef>
              <c:f>'Kouluterveyskyselyn aikasarjat '!$L$297:$L$304</c:f>
              <c:numCache>
                <c:formatCode>#\ ##0.0</c:formatCode>
                <c:ptCount val="8"/>
                <c:pt idx="0">
                  <c:v>5.0999999999999996</c:v>
                </c:pt>
                <c:pt idx="1">
                  <c:v>9.4</c:v>
                </c:pt>
                <c:pt idx="2">
                  <c:v>19.2</c:v>
                </c:pt>
                <c:pt idx="3">
                  <c:v>79.3</c:v>
                </c:pt>
                <c:pt idx="4">
                  <c:v>25.4</c:v>
                </c:pt>
                <c:pt idx="5">
                  <c:v>17</c:v>
                </c:pt>
                <c:pt idx="6">
                  <c:v>46.1</c:v>
                </c:pt>
                <c:pt idx="7">
                  <c:v>28.8</c:v>
                </c:pt>
              </c:numCache>
            </c:numRef>
          </c:val>
          <c:extLst>
            <c:ext xmlns:c16="http://schemas.microsoft.com/office/drawing/2014/chart" uri="{C3380CC4-5D6E-409C-BE32-E72D297353CC}">
              <c16:uniqueId val="{00000000-8C77-4F05-925B-66B110BFBF6E}"/>
            </c:ext>
          </c:extLst>
        </c:ser>
        <c:ser>
          <c:idx val="1"/>
          <c:order val="1"/>
          <c:tx>
            <c:strRef>
              <c:f>'Kouluterveyskyselyn aikasarjat '!$M$296</c:f>
              <c:strCache>
                <c:ptCount val="1"/>
                <c:pt idx="0">
                  <c:v>P-P</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'!$K$297:$K$304</c:f>
              <c:strCache>
                <c:ptCount val="8"/>
                <c:pt idx="0">
                  <c:v>Ollut paljon huolissaan koronavirustartunnan saamisesta, %</c:v>
                </c:pt>
                <c:pt idx="1">
                  <c:v>Ollut paljon huolissaan siitä, että tartuttaa koronaviruksen muihin, %</c:v>
                </c:pt>
                <c:pt idx="2">
                  <c:v>Ollut paljon huolissaan siitä, että läheinen saa koronavirustartunnan, %</c:v>
                </c:pt>
                <c:pt idx="3">
                  <c:v>Saanut tukea ja apua oppimiseen ja koulunkäyntiin etäopetuksessa lukuvuoden aikana, %</c:v>
                </c:pt>
                <c:pt idx="4">
                  <c:v>Koronaepidemia lisännyt perheen kanssa vietettyä aikaa, %</c:v>
                </c:pt>
                <c:pt idx="5">
                  <c:v>Koronaepidemia lisännyt ristiriitoja perheessä, %</c:v>
                </c:pt>
                <c:pt idx="6">
                  <c:v>Koronaepidemia vähentänyt yhteydenpitoa isovanhempiin, %</c:v>
                </c:pt>
                <c:pt idx="7">
                  <c:v>Koronaepidemia vähentänyt yhteydenpitoa kavereihin, %</c:v>
                </c:pt>
              </c:strCache>
            </c:strRef>
          </c:cat>
          <c:val>
            <c:numRef>
              <c:f>'Kouluterveyskyselyn aikasarjat '!$M$297:$M$304</c:f>
              <c:numCache>
                <c:formatCode>#\ ##0.0</c:formatCode>
                <c:ptCount val="8"/>
                <c:pt idx="0">
                  <c:v>4.9000000000000004</c:v>
                </c:pt>
                <c:pt idx="1">
                  <c:v>9</c:v>
                </c:pt>
                <c:pt idx="2">
                  <c:v>17.8</c:v>
                </c:pt>
                <c:pt idx="3">
                  <c:v>81.7</c:v>
                </c:pt>
                <c:pt idx="4">
                  <c:v>20.7</c:v>
                </c:pt>
                <c:pt idx="5">
                  <c:v>13.9</c:v>
                </c:pt>
                <c:pt idx="6">
                  <c:v>47.3</c:v>
                </c:pt>
                <c:pt idx="7">
                  <c:v>23.6</c:v>
                </c:pt>
              </c:numCache>
            </c:numRef>
          </c:val>
          <c:extLst>
            <c:ext xmlns:c16="http://schemas.microsoft.com/office/drawing/2014/chart" uri="{C3380CC4-5D6E-409C-BE32-E72D297353CC}">
              <c16:uniqueId val="{00000001-8C77-4F05-925B-66B110BFBF6E}"/>
            </c:ext>
          </c:extLst>
        </c:ser>
        <c:ser>
          <c:idx val="2"/>
          <c:order val="2"/>
          <c:tx>
            <c:strRef>
              <c:f>'Kouluterveyskyselyn aikasarjat '!$N$296</c:f>
              <c:strCache>
                <c:ptCount val="1"/>
                <c:pt idx="0">
                  <c:v>Nivala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'!$K$297:$K$304</c:f>
              <c:strCache>
                <c:ptCount val="8"/>
                <c:pt idx="0">
                  <c:v>Ollut paljon huolissaan koronavirustartunnan saamisesta, %</c:v>
                </c:pt>
                <c:pt idx="1">
                  <c:v>Ollut paljon huolissaan siitä, että tartuttaa koronaviruksen muihin, %</c:v>
                </c:pt>
                <c:pt idx="2">
                  <c:v>Ollut paljon huolissaan siitä, että läheinen saa koronavirustartunnan, %</c:v>
                </c:pt>
                <c:pt idx="3">
                  <c:v>Saanut tukea ja apua oppimiseen ja koulunkäyntiin etäopetuksessa lukuvuoden aikana, %</c:v>
                </c:pt>
                <c:pt idx="4">
                  <c:v>Koronaepidemia lisännyt perheen kanssa vietettyä aikaa, %</c:v>
                </c:pt>
                <c:pt idx="5">
                  <c:v>Koronaepidemia lisännyt ristiriitoja perheessä, %</c:v>
                </c:pt>
                <c:pt idx="6">
                  <c:v>Koronaepidemia vähentänyt yhteydenpitoa isovanhempiin, %</c:v>
                </c:pt>
                <c:pt idx="7">
                  <c:v>Koronaepidemia vähentänyt yhteydenpitoa kavereihin, %</c:v>
                </c:pt>
              </c:strCache>
            </c:strRef>
          </c:cat>
          <c:val>
            <c:numRef>
              <c:f>'Kouluterveyskyselyn aikasarjat '!$N$297:$N$304</c:f>
              <c:numCache>
                <c:formatCode>#\ ##0.0</c:formatCode>
                <c:ptCount val="8"/>
                <c:pt idx="0">
                  <c:v>1.7</c:v>
                </c:pt>
                <c:pt idx="1">
                  <c:v>7</c:v>
                </c:pt>
                <c:pt idx="2">
                  <c:v>12.4</c:v>
                </c:pt>
                <c:pt idx="3">
                  <c:v>78.900000000000006</c:v>
                </c:pt>
                <c:pt idx="4">
                  <c:v>19.600000000000001</c:v>
                </c:pt>
                <c:pt idx="5">
                  <c:v>14</c:v>
                </c:pt>
                <c:pt idx="6">
                  <c:v>41.7</c:v>
                </c:pt>
                <c:pt idx="7">
                  <c:v>18.3</c:v>
                </c:pt>
              </c:numCache>
            </c:numRef>
          </c:val>
          <c:extLst>
            <c:ext xmlns:c16="http://schemas.microsoft.com/office/drawing/2014/chart" uri="{C3380CC4-5D6E-409C-BE32-E72D297353CC}">
              <c16:uniqueId val="{00000002-8C77-4F05-925B-66B110BFBF6E}"/>
            </c:ext>
          </c:extLst>
        </c:ser>
        <c:dLbls>
          <c:showLegendKey val="0"/>
          <c:showVal val="0"/>
          <c:showCatName val="0"/>
          <c:showSerName val="0"/>
          <c:showPercent val="0"/>
          <c:showBubbleSize val="0"/>
        </c:dLbls>
        <c:gapWidth val="182"/>
        <c:axId val="587949104"/>
        <c:axId val="587950088"/>
      </c:barChart>
      <c:catAx>
        <c:axId val="58794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87950088"/>
        <c:crosses val="autoZero"/>
        <c:auto val="1"/>
        <c:lblAlgn val="ctr"/>
        <c:lblOffset val="100"/>
        <c:noMultiLvlLbl val="0"/>
      </c:catAx>
      <c:valAx>
        <c:axId val="5879500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8794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Hyvinvointi, osallisuus ja vapaa-aika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'!$B$2:$B$6</c:f>
              <c:numCache>
                <c:formatCode>#\ ##0.0</c:formatCode>
                <c:ptCount val="5"/>
                <c:pt idx="0">
                  <c:v>68.400000000000006</c:v>
                </c:pt>
                <c:pt idx="1">
                  <c:v>12.8</c:v>
                </c:pt>
                <c:pt idx="2">
                  <c:v>10.5</c:v>
                </c:pt>
                <c:pt idx="3">
                  <c:v>33.799999999999997</c:v>
                </c:pt>
                <c:pt idx="4">
                  <c:v>17.8</c:v>
                </c:pt>
              </c:numCache>
            </c:numRef>
          </c:val>
          <c:extLst>
            <c:ext xmlns:c16="http://schemas.microsoft.com/office/drawing/2014/chart" uri="{C3380CC4-5D6E-409C-BE32-E72D297353CC}">
              <c16:uniqueId val="{00000000-D18B-4D57-85BE-E43FD58BD9ED}"/>
            </c:ext>
          </c:extLst>
        </c:ser>
        <c:ser>
          <c:idx val="1"/>
          <c:order val="1"/>
          <c:tx>
            <c:strRef>
              <c:f>'Kouluterveyskyselyn aikasarjat '!$C$1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'!$C$2:$C$6</c:f>
              <c:numCache>
                <c:formatCode>#\ ##0.0</c:formatCode>
                <c:ptCount val="5"/>
                <c:pt idx="0">
                  <c:v>68.8</c:v>
                </c:pt>
                <c:pt idx="1">
                  <c:v>13.5</c:v>
                </c:pt>
                <c:pt idx="2">
                  <c:v>9.8000000000000007</c:v>
                </c:pt>
                <c:pt idx="3">
                  <c:v>37.700000000000003</c:v>
                </c:pt>
                <c:pt idx="4">
                  <c:v>19.600000000000001</c:v>
                </c:pt>
              </c:numCache>
            </c:numRef>
          </c:val>
          <c:extLst>
            <c:ext xmlns:c16="http://schemas.microsoft.com/office/drawing/2014/chart" uri="{C3380CC4-5D6E-409C-BE32-E72D297353CC}">
              <c16:uniqueId val="{00000001-D18B-4D57-85BE-E43FD58BD9ED}"/>
            </c:ext>
          </c:extLst>
        </c:ser>
        <c:ser>
          <c:idx val="2"/>
          <c:order val="2"/>
          <c:tx>
            <c:strRef>
              <c:f>'Kouluterveyskyselyn aikasarjat '!$D$1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'!$D$2:$D$6</c:f>
              <c:numCache>
                <c:formatCode>#\ ##0.0</c:formatCode>
                <c:ptCount val="5"/>
                <c:pt idx="0">
                  <c:v>72.7</c:v>
                </c:pt>
                <c:pt idx="1">
                  <c:v>9.6</c:v>
                </c:pt>
                <c:pt idx="2">
                  <c:v>7.3</c:v>
                </c:pt>
                <c:pt idx="3">
                  <c:v>26.6</c:v>
                </c:pt>
                <c:pt idx="4">
                  <c:v>9.6</c:v>
                </c:pt>
              </c:numCache>
            </c:numRef>
          </c:val>
          <c:extLst>
            <c:ext xmlns:c16="http://schemas.microsoft.com/office/drawing/2014/chart" uri="{C3380CC4-5D6E-409C-BE32-E72D297353CC}">
              <c16:uniqueId val="{00000002-D18B-4D57-85BE-E43FD58BD9ED}"/>
            </c:ext>
          </c:extLst>
        </c:ser>
        <c:ser>
          <c:idx val="3"/>
          <c:order val="3"/>
          <c:tx>
            <c:strRef>
              <c:f>'Kouluterveyskyselyn aikasarjat '!$E$1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'!$E$2:$E$6</c:f>
              <c:numCache>
                <c:formatCode>#\ ##0.0</c:formatCode>
                <c:ptCount val="5"/>
                <c:pt idx="0">
                  <c:v>75.5</c:v>
                </c:pt>
                <c:pt idx="1">
                  <c:v>6.9</c:v>
                </c:pt>
                <c:pt idx="2">
                  <c:v>13.1</c:v>
                </c:pt>
                <c:pt idx="3">
                  <c:v>28.6</c:v>
                </c:pt>
                <c:pt idx="4">
                  <c:v>16.7</c:v>
                </c:pt>
              </c:numCache>
            </c:numRef>
          </c:val>
          <c:extLst>
            <c:ext xmlns:c16="http://schemas.microsoft.com/office/drawing/2014/chart" uri="{C3380CC4-5D6E-409C-BE32-E72D297353CC}">
              <c16:uniqueId val="{00000003-D18B-4D57-85BE-E43FD58BD9ED}"/>
            </c:ext>
          </c:extLst>
        </c:ser>
        <c:dLbls>
          <c:showLegendKey val="0"/>
          <c:showVal val="0"/>
          <c:showCatName val="0"/>
          <c:showSerName val="0"/>
          <c:showPercent val="0"/>
          <c:showBubbleSize val="0"/>
        </c:dLbls>
        <c:gapWidth val="182"/>
        <c:axId val="570893936"/>
        <c:axId val="570905416"/>
      </c:barChart>
      <c:catAx>
        <c:axId val="57089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70905416"/>
        <c:crosses val="autoZero"/>
        <c:auto val="1"/>
        <c:lblAlgn val="ctr"/>
        <c:lblOffset val="100"/>
        <c:noMultiLvlLbl val="0"/>
      </c:catAx>
      <c:valAx>
        <c:axId val="57090541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7089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fi-FI" sz="2800"/>
              <a:t>Terveys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'!$B$7</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'!$A$8:$A$14</c:f>
              <c:strCache>
                <c:ptCount val="7"/>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pt idx="6">
                  <c:v>Vähintään tunnin päivässä liikkuvat, %</c:v>
                </c:pt>
              </c:strCache>
            </c:strRef>
          </c:cat>
          <c:val>
            <c:numRef>
              <c:f>'Kouluterveyskyselyn aikasarjat '!$B$8:$B$14</c:f>
              <c:numCache>
                <c:formatCode>#\ ##0.0</c:formatCode>
                <c:ptCount val="7"/>
                <c:pt idx="0">
                  <c:v>26.5</c:v>
                </c:pt>
                <c:pt idx="1">
                  <c:v>21.5</c:v>
                </c:pt>
                <c:pt idx="2">
                  <c:v>46.8</c:v>
                </c:pt>
                <c:pt idx="3">
                  <c:v>31</c:v>
                </c:pt>
                <c:pt idx="4">
                  <c:v>34.700000000000003</c:v>
                </c:pt>
                <c:pt idx="5">
                  <c:v>30</c:v>
                </c:pt>
                <c:pt idx="6">
                  <c:v>17.5</c:v>
                </c:pt>
              </c:numCache>
            </c:numRef>
          </c:val>
          <c:extLst>
            <c:ext xmlns:c16="http://schemas.microsoft.com/office/drawing/2014/chart" uri="{C3380CC4-5D6E-409C-BE32-E72D297353CC}">
              <c16:uniqueId val="{00000000-1ADD-4E93-9741-D5CF67F2D524}"/>
            </c:ext>
          </c:extLst>
        </c:ser>
        <c:ser>
          <c:idx val="1"/>
          <c:order val="1"/>
          <c:tx>
            <c:strRef>
              <c:f>'Kouluterveyskyselyn aikasarjat '!$C$7</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'!$A$8:$A$14</c:f>
              <c:strCache>
                <c:ptCount val="7"/>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pt idx="6">
                  <c:v>Vähintään tunnin päivässä liikkuvat, %</c:v>
                </c:pt>
              </c:strCache>
            </c:strRef>
          </c:cat>
          <c:val>
            <c:numRef>
              <c:f>'Kouluterveyskyselyn aikasarjat '!$C$8:$C$14</c:f>
              <c:numCache>
                <c:formatCode>#\ ##0.0</c:formatCode>
                <c:ptCount val="7"/>
                <c:pt idx="0">
                  <c:v>25.4</c:v>
                </c:pt>
                <c:pt idx="1">
                  <c:v>19.899999999999999</c:v>
                </c:pt>
                <c:pt idx="2">
                  <c:v>46.4</c:v>
                </c:pt>
                <c:pt idx="3">
                  <c:v>30.6</c:v>
                </c:pt>
                <c:pt idx="4">
                  <c:v>32.4</c:v>
                </c:pt>
                <c:pt idx="5">
                  <c:v>26.1</c:v>
                </c:pt>
                <c:pt idx="6">
                  <c:v>17</c:v>
                </c:pt>
              </c:numCache>
            </c:numRef>
          </c:val>
          <c:extLst>
            <c:ext xmlns:c16="http://schemas.microsoft.com/office/drawing/2014/chart" uri="{C3380CC4-5D6E-409C-BE32-E72D297353CC}">
              <c16:uniqueId val="{00000001-1ADD-4E93-9741-D5CF67F2D524}"/>
            </c:ext>
          </c:extLst>
        </c:ser>
        <c:ser>
          <c:idx val="2"/>
          <c:order val="2"/>
          <c:tx>
            <c:strRef>
              <c:f>'Kouluterveyskyselyn aikasarjat '!$D$7</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'!$A$8:$A$14</c:f>
              <c:strCache>
                <c:ptCount val="7"/>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pt idx="6">
                  <c:v>Vähintään tunnin päivässä liikkuvat, %</c:v>
                </c:pt>
              </c:strCache>
            </c:strRef>
          </c:cat>
          <c:val>
            <c:numRef>
              <c:f>'Kouluterveyskyselyn aikasarjat '!$D$8:$D$14</c:f>
              <c:numCache>
                <c:formatCode>#\ ##0.0</c:formatCode>
                <c:ptCount val="7"/>
                <c:pt idx="0">
                  <c:v>15.7</c:v>
                </c:pt>
                <c:pt idx="1">
                  <c:v>9.8000000000000007</c:v>
                </c:pt>
                <c:pt idx="2">
                  <c:v>36.6</c:v>
                </c:pt>
                <c:pt idx="3">
                  <c:v>41.2</c:v>
                </c:pt>
                <c:pt idx="4">
                  <c:v>28.9</c:v>
                </c:pt>
                <c:pt idx="5">
                  <c:v>14.9</c:v>
                </c:pt>
                <c:pt idx="6">
                  <c:v>9.6</c:v>
                </c:pt>
              </c:numCache>
            </c:numRef>
          </c:val>
          <c:extLst>
            <c:ext xmlns:c16="http://schemas.microsoft.com/office/drawing/2014/chart" uri="{C3380CC4-5D6E-409C-BE32-E72D297353CC}">
              <c16:uniqueId val="{00000002-1ADD-4E93-9741-D5CF67F2D524}"/>
            </c:ext>
          </c:extLst>
        </c:ser>
        <c:ser>
          <c:idx val="3"/>
          <c:order val="3"/>
          <c:tx>
            <c:strRef>
              <c:f>'Kouluterveyskyselyn aikasarjat '!$E$7</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'!$A$8:$A$14</c:f>
              <c:strCache>
                <c:ptCount val="7"/>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pt idx="6">
                  <c:v>Vähintään tunnin päivässä liikkuvat, %</c:v>
                </c:pt>
              </c:strCache>
            </c:strRef>
          </c:cat>
          <c:val>
            <c:numRef>
              <c:f>'Kouluterveyskyselyn aikasarjat '!$E$8:$E$14</c:f>
              <c:numCache>
                <c:formatCode>#\ ##0.0</c:formatCode>
                <c:ptCount val="7"/>
                <c:pt idx="0">
                  <c:v>16.8</c:v>
                </c:pt>
                <c:pt idx="1">
                  <c:v>20</c:v>
                </c:pt>
                <c:pt idx="2">
                  <c:v>44</c:v>
                </c:pt>
                <c:pt idx="3">
                  <c:v>39.200000000000003</c:v>
                </c:pt>
                <c:pt idx="4">
                  <c:v>29.4</c:v>
                </c:pt>
                <c:pt idx="5">
                  <c:v>18.600000000000001</c:v>
                </c:pt>
                <c:pt idx="6">
                  <c:v>9.9</c:v>
                </c:pt>
              </c:numCache>
            </c:numRef>
          </c:val>
          <c:extLst>
            <c:ext xmlns:c16="http://schemas.microsoft.com/office/drawing/2014/chart" uri="{C3380CC4-5D6E-409C-BE32-E72D297353CC}">
              <c16:uniqueId val="{00000003-1ADD-4E93-9741-D5CF67F2D524}"/>
            </c:ext>
          </c:extLst>
        </c:ser>
        <c:dLbls>
          <c:showLegendKey val="0"/>
          <c:showVal val="0"/>
          <c:showCatName val="0"/>
          <c:showSerName val="0"/>
          <c:showPercent val="0"/>
          <c:showBubbleSize val="0"/>
        </c:dLbls>
        <c:gapWidth val="182"/>
        <c:axId val="600781496"/>
        <c:axId val="600775592"/>
      </c:barChart>
      <c:catAx>
        <c:axId val="600781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00775592"/>
        <c:crosses val="autoZero"/>
        <c:auto val="1"/>
        <c:lblAlgn val="ctr"/>
        <c:lblOffset val="100"/>
        <c:noMultiLvlLbl val="0"/>
      </c:catAx>
      <c:valAx>
        <c:axId val="60077559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00781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fi-FI" sz="2800"/>
              <a:t>Päihteet</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'!$B$16</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'!$A$17:$A$24</c:f>
              <c:strCache>
                <c:ptCount val="8"/>
                <c:pt idx="0">
                  <c:v>Käyttää päivittäin jotain tupakkatuotetta tai sähkösavuketta, %</c:v>
                </c:pt>
                <c:pt idx="1">
                  <c:v>Tupakoi päivittäin, %</c:v>
                </c:pt>
                <c:pt idx="2">
                  <c:v>Nuuskaa päivittäin, %</c:v>
                </c:pt>
                <c:pt idx="3">
                  <c:v>Käyttää sähkösavukkeita päivittäin, %</c:v>
                </c:pt>
                <c:pt idx="4">
                  <c:v>Raittius %</c:v>
                </c:pt>
                <c:pt idx="5">
                  <c:v>Käyttää alkoholia viikoittain, %</c:v>
                </c:pt>
                <c:pt idx="6">
                  <c:v>Tosi humalassa vähintään kerran kuukaudessa, %</c:v>
                </c:pt>
                <c:pt idx="7">
                  <c:v>Kokeillut kannabista ainakin kerran, %</c:v>
                </c:pt>
              </c:strCache>
            </c:strRef>
          </c:cat>
          <c:val>
            <c:numRef>
              <c:f>'Kouluterveyskyselyn aikasarjat '!$B$17:$B$24</c:f>
              <c:numCache>
                <c:formatCode>#\ ##0.0</c:formatCode>
                <c:ptCount val="8"/>
                <c:pt idx="0">
                  <c:v>4.7</c:v>
                </c:pt>
                <c:pt idx="1">
                  <c:v>2.2999999999999998</c:v>
                </c:pt>
                <c:pt idx="2">
                  <c:v>2.6</c:v>
                </c:pt>
                <c:pt idx="3">
                  <c:v>0.5</c:v>
                </c:pt>
                <c:pt idx="4">
                  <c:v>40.200000000000003</c:v>
                </c:pt>
                <c:pt idx="5">
                  <c:v>5.5</c:v>
                </c:pt>
                <c:pt idx="6">
                  <c:v>14.9</c:v>
                </c:pt>
                <c:pt idx="7">
                  <c:v>12.4</c:v>
                </c:pt>
              </c:numCache>
            </c:numRef>
          </c:val>
          <c:extLst>
            <c:ext xmlns:c16="http://schemas.microsoft.com/office/drawing/2014/chart" uri="{C3380CC4-5D6E-409C-BE32-E72D297353CC}">
              <c16:uniqueId val="{00000000-0A09-4038-BA88-E0D5C0B8DB72}"/>
            </c:ext>
          </c:extLst>
        </c:ser>
        <c:ser>
          <c:idx val="1"/>
          <c:order val="1"/>
          <c:tx>
            <c:strRef>
              <c:f>'Kouluterveyskyselyn aikasarjat '!$C$16</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'!$A$17:$A$24</c:f>
              <c:strCache>
                <c:ptCount val="8"/>
                <c:pt idx="0">
                  <c:v>Käyttää päivittäin jotain tupakkatuotetta tai sähkösavuketta, %</c:v>
                </c:pt>
                <c:pt idx="1">
                  <c:v>Tupakoi päivittäin, %</c:v>
                </c:pt>
                <c:pt idx="2">
                  <c:v>Nuuskaa päivittäin, %</c:v>
                </c:pt>
                <c:pt idx="3">
                  <c:v>Käyttää sähkösavukkeita päivittäin, %</c:v>
                </c:pt>
                <c:pt idx="4">
                  <c:v>Raittius %</c:v>
                </c:pt>
                <c:pt idx="5">
                  <c:v>Käyttää alkoholia viikoittain, %</c:v>
                </c:pt>
                <c:pt idx="6">
                  <c:v>Tosi humalassa vähintään kerran kuukaudessa, %</c:v>
                </c:pt>
                <c:pt idx="7">
                  <c:v>Kokeillut kannabista ainakin kerran, %</c:v>
                </c:pt>
              </c:strCache>
            </c:strRef>
          </c:cat>
          <c:val>
            <c:numRef>
              <c:f>'Kouluterveyskyselyn aikasarjat '!$C$17:$C$24</c:f>
              <c:numCache>
                <c:formatCode>#\ ##0.0</c:formatCode>
                <c:ptCount val="8"/>
                <c:pt idx="0">
                  <c:v>5.6</c:v>
                </c:pt>
                <c:pt idx="1">
                  <c:v>2.5</c:v>
                </c:pt>
                <c:pt idx="2">
                  <c:v>3.4</c:v>
                </c:pt>
                <c:pt idx="3">
                  <c:v>0.3</c:v>
                </c:pt>
                <c:pt idx="4">
                  <c:v>50.8</c:v>
                </c:pt>
                <c:pt idx="5">
                  <c:v>4.0999999999999996</c:v>
                </c:pt>
                <c:pt idx="6">
                  <c:v>11.9</c:v>
                </c:pt>
                <c:pt idx="7">
                  <c:v>7.5</c:v>
                </c:pt>
              </c:numCache>
            </c:numRef>
          </c:val>
          <c:extLst>
            <c:ext xmlns:c16="http://schemas.microsoft.com/office/drawing/2014/chart" uri="{C3380CC4-5D6E-409C-BE32-E72D297353CC}">
              <c16:uniqueId val="{00000001-0A09-4038-BA88-E0D5C0B8DB72}"/>
            </c:ext>
          </c:extLst>
        </c:ser>
        <c:ser>
          <c:idx val="2"/>
          <c:order val="2"/>
          <c:tx>
            <c:strRef>
              <c:f>'Kouluterveyskyselyn aikasarjat '!$D$16</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'!$A$17:$A$24</c:f>
              <c:strCache>
                <c:ptCount val="8"/>
                <c:pt idx="0">
                  <c:v>Käyttää päivittäin jotain tupakkatuotetta tai sähkösavuketta, %</c:v>
                </c:pt>
                <c:pt idx="1">
                  <c:v>Tupakoi päivittäin, %</c:v>
                </c:pt>
                <c:pt idx="2">
                  <c:v>Nuuskaa päivittäin, %</c:v>
                </c:pt>
                <c:pt idx="3">
                  <c:v>Käyttää sähkösavukkeita päivittäin, %</c:v>
                </c:pt>
                <c:pt idx="4">
                  <c:v>Raittius %</c:v>
                </c:pt>
                <c:pt idx="5">
                  <c:v>Käyttää alkoholia viikoittain, %</c:v>
                </c:pt>
                <c:pt idx="6">
                  <c:v>Tosi humalassa vähintään kerran kuukaudessa, %</c:v>
                </c:pt>
                <c:pt idx="7">
                  <c:v>Kokeillut kannabista ainakin kerran, %</c:v>
                </c:pt>
              </c:strCache>
            </c:strRef>
          </c:cat>
          <c:val>
            <c:numRef>
              <c:f>'Kouluterveyskyselyn aikasarjat '!$D$17:$D$24</c:f>
              <c:numCache>
                <c:formatCode>#\ ##0.0</c:formatCode>
                <c:ptCount val="8"/>
                <c:pt idx="0">
                  <c:v>18.3</c:v>
                </c:pt>
                <c:pt idx="1">
                  <c:v>15.7</c:v>
                </c:pt>
                <c:pt idx="2">
                  <c:v>6.1</c:v>
                </c:pt>
                <c:pt idx="3">
                  <c:v>0</c:v>
                </c:pt>
                <c:pt idx="4">
                  <c:v>38.6</c:v>
                </c:pt>
                <c:pt idx="5">
                  <c:v>5.3</c:v>
                </c:pt>
                <c:pt idx="6">
                  <c:v>16.7</c:v>
                </c:pt>
                <c:pt idx="7">
                  <c:v>12.3</c:v>
                </c:pt>
              </c:numCache>
            </c:numRef>
          </c:val>
          <c:extLst>
            <c:ext xmlns:c16="http://schemas.microsoft.com/office/drawing/2014/chart" uri="{C3380CC4-5D6E-409C-BE32-E72D297353CC}">
              <c16:uniqueId val="{00000002-0A09-4038-BA88-E0D5C0B8DB72}"/>
            </c:ext>
          </c:extLst>
        </c:ser>
        <c:ser>
          <c:idx val="3"/>
          <c:order val="3"/>
          <c:tx>
            <c:strRef>
              <c:f>'Kouluterveyskyselyn aikasarjat '!$E$16</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'!$A$17:$A$24</c:f>
              <c:strCache>
                <c:ptCount val="8"/>
                <c:pt idx="0">
                  <c:v>Käyttää päivittäin jotain tupakkatuotetta tai sähkösavuketta, %</c:v>
                </c:pt>
                <c:pt idx="1">
                  <c:v>Tupakoi päivittäin, %</c:v>
                </c:pt>
                <c:pt idx="2">
                  <c:v>Nuuskaa päivittäin, %</c:v>
                </c:pt>
                <c:pt idx="3">
                  <c:v>Käyttää sähkösavukkeita päivittäin, %</c:v>
                </c:pt>
                <c:pt idx="4">
                  <c:v>Raittius %</c:v>
                </c:pt>
                <c:pt idx="5">
                  <c:v>Käyttää alkoholia viikoittain, %</c:v>
                </c:pt>
                <c:pt idx="6">
                  <c:v>Tosi humalassa vähintään kerran kuukaudessa, %</c:v>
                </c:pt>
                <c:pt idx="7">
                  <c:v>Kokeillut kannabista ainakin kerran, %</c:v>
                </c:pt>
              </c:strCache>
            </c:strRef>
          </c:cat>
          <c:val>
            <c:numRef>
              <c:f>'Kouluterveyskyselyn aikasarjat '!$E$17:$E$24</c:f>
              <c:numCache>
                <c:formatCode>#\ ##0.0</c:formatCode>
                <c:ptCount val="8"/>
                <c:pt idx="0">
                  <c:v>12.7</c:v>
                </c:pt>
                <c:pt idx="1">
                  <c:v>7.9</c:v>
                </c:pt>
                <c:pt idx="2">
                  <c:v>5.9</c:v>
                </c:pt>
                <c:pt idx="3">
                  <c:v>1</c:v>
                </c:pt>
                <c:pt idx="4">
                  <c:v>54.5</c:v>
                </c:pt>
                <c:pt idx="5">
                  <c:v>8.9</c:v>
                </c:pt>
                <c:pt idx="6">
                  <c:v>15.8</c:v>
                </c:pt>
                <c:pt idx="7">
                  <c:v>6.9</c:v>
                </c:pt>
              </c:numCache>
            </c:numRef>
          </c:val>
          <c:extLst>
            <c:ext xmlns:c16="http://schemas.microsoft.com/office/drawing/2014/chart" uri="{C3380CC4-5D6E-409C-BE32-E72D297353CC}">
              <c16:uniqueId val="{00000003-0A09-4038-BA88-E0D5C0B8DB72}"/>
            </c:ext>
          </c:extLst>
        </c:ser>
        <c:dLbls>
          <c:showLegendKey val="0"/>
          <c:showVal val="0"/>
          <c:showCatName val="0"/>
          <c:showSerName val="0"/>
          <c:showPercent val="0"/>
          <c:showBubbleSize val="0"/>
        </c:dLbls>
        <c:gapWidth val="182"/>
        <c:axId val="367897392"/>
        <c:axId val="367898376"/>
      </c:barChart>
      <c:catAx>
        <c:axId val="36789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67898376"/>
        <c:crosses val="autoZero"/>
        <c:auto val="1"/>
        <c:lblAlgn val="ctr"/>
        <c:lblOffset val="100"/>
        <c:noMultiLvlLbl val="0"/>
      </c:catAx>
      <c:valAx>
        <c:axId val="3678983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6789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Koulunkäynti</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'!$B$25</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'!$B$26:$B$30</c:f>
              <c:numCache>
                <c:formatCode>#\ ##0.0</c:formatCode>
                <c:ptCount val="5"/>
                <c:pt idx="0">
                  <c:v>65.900000000000006</c:v>
                </c:pt>
                <c:pt idx="1">
                  <c:v>21.1</c:v>
                </c:pt>
                <c:pt idx="2">
                  <c:v>48.6</c:v>
                </c:pt>
                <c:pt idx="3">
                  <c:v>1.4</c:v>
                </c:pt>
                <c:pt idx="4">
                  <c:v>63.7</c:v>
                </c:pt>
              </c:numCache>
            </c:numRef>
          </c:val>
          <c:extLst>
            <c:ext xmlns:c16="http://schemas.microsoft.com/office/drawing/2014/chart" uri="{C3380CC4-5D6E-409C-BE32-E72D297353CC}">
              <c16:uniqueId val="{00000000-FEC3-4EC7-9F02-92FF56980863}"/>
            </c:ext>
          </c:extLst>
        </c:ser>
        <c:ser>
          <c:idx val="1"/>
          <c:order val="1"/>
          <c:tx>
            <c:strRef>
              <c:f>'Kouluterveyskyselyn aikasarjat '!$C$25</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'!$C$26:$C$30</c:f>
              <c:numCache>
                <c:formatCode>#\ ##0.0</c:formatCode>
                <c:ptCount val="5"/>
                <c:pt idx="0">
                  <c:v>67.099999999999994</c:v>
                </c:pt>
                <c:pt idx="1">
                  <c:v>19.399999999999999</c:v>
                </c:pt>
                <c:pt idx="2">
                  <c:v>47.6</c:v>
                </c:pt>
                <c:pt idx="3">
                  <c:v>1.7</c:v>
                </c:pt>
                <c:pt idx="4">
                  <c:v>63.2</c:v>
                </c:pt>
              </c:numCache>
            </c:numRef>
          </c:val>
          <c:extLst>
            <c:ext xmlns:c16="http://schemas.microsoft.com/office/drawing/2014/chart" uri="{C3380CC4-5D6E-409C-BE32-E72D297353CC}">
              <c16:uniqueId val="{00000001-FEC3-4EC7-9F02-92FF56980863}"/>
            </c:ext>
          </c:extLst>
        </c:ser>
        <c:ser>
          <c:idx val="2"/>
          <c:order val="2"/>
          <c:tx>
            <c:strRef>
              <c:f>'Kouluterveyskyselyn aikasarjat '!$D$25</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'!$D$26:$D$30</c:f>
              <c:numCache>
                <c:formatCode>#\ ##0.0</c:formatCode>
                <c:ptCount val="5"/>
                <c:pt idx="0">
                  <c:v>68.5</c:v>
                </c:pt>
                <c:pt idx="1">
                  <c:v>14.9</c:v>
                </c:pt>
                <c:pt idx="2">
                  <c:v>42.3</c:v>
                </c:pt>
                <c:pt idx="3">
                  <c:v>1.8</c:v>
                </c:pt>
                <c:pt idx="4">
                  <c:v>66.099999999999994</c:v>
                </c:pt>
              </c:numCache>
            </c:numRef>
          </c:val>
          <c:extLst>
            <c:ext xmlns:c16="http://schemas.microsoft.com/office/drawing/2014/chart" uri="{C3380CC4-5D6E-409C-BE32-E72D297353CC}">
              <c16:uniqueId val="{00000002-FEC3-4EC7-9F02-92FF56980863}"/>
            </c:ext>
          </c:extLst>
        </c:ser>
        <c:ser>
          <c:idx val="3"/>
          <c:order val="3"/>
          <c:tx>
            <c:strRef>
              <c:f>'Kouluterveyskyselyn aikasarjat '!$E$25</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'!$E$26:$E$30</c:f>
              <c:numCache>
                <c:formatCode>#\ ##0.0</c:formatCode>
                <c:ptCount val="5"/>
                <c:pt idx="0">
                  <c:v>75</c:v>
                </c:pt>
                <c:pt idx="1">
                  <c:v>17.600000000000001</c:v>
                </c:pt>
                <c:pt idx="2">
                  <c:v>44</c:v>
                </c:pt>
                <c:pt idx="3">
                  <c:v>0</c:v>
                </c:pt>
                <c:pt idx="4">
                  <c:v>84.3</c:v>
                </c:pt>
              </c:numCache>
            </c:numRef>
          </c:val>
          <c:extLst>
            <c:ext xmlns:c16="http://schemas.microsoft.com/office/drawing/2014/chart" uri="{C3380CC4-5D6E-409C-BE32-E72D297353CC}">
              <c16:uniqueId val="{00000003-FEC3-4EC7-9F02-92FF56980863}"/>
            </c:ext>
          </c:extLst>
        </c:ser>
        <c:dLbls>
          <c:showLegendKey val="0"/>
          <c:showVal val="0"/>
          <c:showCatName val="0"/>
          <c:showSerName val="0"/>
          <c:showPercent val="0"/>
          <c:showBubbleSize val="0"/>
        </c:dLbls>
        <c:gapWidth val="182"/>
        <c:axId val="368955224"/>
        <c:axId val="368959488"/>
      </c:barChart>
      <c:catAx>
        <c:axId val="368955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68959488"/>
        <c:crosses val="autoZero"/>
        <c:auto val="1"/>
        <c:lblAlgn val="ctr"/>
        <c:lblOffset val="100"/>
        <c:noMultiLvlLbl val="0"/>
      </c:catAx>
      <c:valAx>
        <c:axId val="3689594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68955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Kasvuympäristön turvallisuus</a:t>
            </a:r>
          </a:p>
        </c:rich>
      </c:tx>
      <c:layout>
        <c:manualLayout>
          <c:xMode val="edge"/>
          <c:yMode val="edge"/>
          <c:x val="0.36377777777777776"/>
          <c:y val="2.314814814814814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'!$B$31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'!$B$32:$B$36</c:f>
              <c:numCache>
                <c:formatCode>#\ ##0.0</c:formatCode>
                <c:ptCount val="5"/>
                <c:pt idx="0">
                  <c:v>28.5</c:v>
                </c:pt>
                <c:pt idx="1">
                  <c:v>6.4</c:v>
                </c:pt>
                <c:pt idx="2">
                  <c:v>1.1000000000000001</c:v>
                </c:pt>
                <c:pt idx="3">
                  <c:v>33.5</c:v>
                </c:pt>
                <c:pt idx="4">
                  <c:v>7.9</c:v>
                </c:pt>
              </c:numCache>
            </c:numRef>
          </c:val>
          <c:extLst>
            <c:ext xmlns:c16="http://schemas.microsoft.com/office/drawing/2014/chart" uri="{C3380CC4-5D6E-409C-BE32-E72D297353CC}">
              <c16:uniqueId val="{00000000-577A-4FFF-BDC4-00CBD10E358D}"/>
            </c:ext>
          </c:extLst>
        </c:ser>
        <c:ser>
          <c:idx val="1"/>
          <c:order val="1"/>
          <c:tx>
            <c:strRef>
              <c:f>'Kouluterveyskyselyn aikasarjat '!$C$31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'!$C$32:$C$36</c:f>
              <c:numCache>
                <c:formatCode>#\ ##0.0</c:formatCode>
                <c:ptCount val="5"/>
                <c:pt idx="0">
                  <c:v>28.7</c:v>
                </c:pt>
                <c:pt idx="1">
                  <c:v>7.4</c:v>
                </c:pt>
                <c:pt idx="2">
                  <c:v>1.3</c:v>
                </c:pt>
                <c:pt idx="3">
                  <c:v>30.2</c:v>
                </c:pt>
                <c:pt idx="4">
                  <c:v>7.2</c:v>
                </c:pt>
              </c:numCache>
            </c:numRef>
          </c:val>
          <c:extLst>
            <c:ext xmlns:c16="http://schemas.microsoft.com/office/drawing/2014/chart" uri="{C3380CC4-5D6E-409C-BE32-E72D297353CC}">
              <c16:uniqueId val="{00000001-577A-4FFF-BDC4-00CBD10E358D}"/>
            </c:ext>
          </c:extLst>
        </c:ser>
        <c:ser>
          <c:idx val="2"/>
          <c:order val="2"/>
          <c:tx>
            <c:strRef>
              <c:f>'Kouluterveyskyselyn aikasarjat '!$D$31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'!$D$32:$D$36</c:f>
              <c:numCache>
                <c:formatCode>#\ ##0.0</c:formatCode>
                <c:ptCount val="5"/>
                <c:pt idx="0">
                  <c:v>28.8</c:v>
                </c:pt>
                <c:pt idx="1">
                  <c:v>3.6</c:v>
                </c:pt>
                <c:pt idx="2">
                  <c:v>0</c:v>
                </c:pt>
                <c:pt idx="3">
                  <c:v>11.5</c:v>
                </c:pt>
                <c:pt idx="4">
                  <c:v>4.5</c:v>
                </c:pt>
              </c:numCache>
            </c:numRef>
          </c:val>
          <c:extLst>
            <c:ext xmlns:c16="http://schemas.microsoft.com/office/drawing/2014/chart" uri="{C3380CC4-5D6E-409C-BE32-E72D297353CC}">
              <c16:uniqueId val="{00000002-577A-4FFF-BDC4-00CBD10E358D}"/>
            </c:ext>
          </c:extLst>
        </c:ser>
        <c:ser>
          <c:idx val="3"/>
          <c:order val="3"/>
          <c:tx>
            <c:strRef>
              <c:f>'Kouluterveyskyselyn aikasarjat '!$E$31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'!$E$32:$E$36</c:f>
              <c:numCache>
                <c:formatCode>#\ ##0.0</c:formatCode>
                <c:ptCount val="5"/>
                <c:pt idx="0">
                  <c:v>30.7</c:v>
                </c:pt>
                <c:pt idx="1">
                  <c:v>11.9</c:v>
                </c:pt>
                <c:pt idx="2">
                  <c:v>0</c:v>
                </c:pt>
                <c:pt idx="3">
                  <c:v>27.5</c:v>
                </c:pt>
                <c:pt idx="4">
                  <c:v>2</c:v>
                </c:pt>
              </c:numCache>
            </c:numRef>
          </c:val>
          <c:extLst>
            <c:ext xmlns:c16="http://schemas.microsoft.com/office/drawing/2014/chart" uri="{C3380CC4-5D6E-409C-BE32-E72D297353CC}">
              <c16:uniqueId val="{00000003-577A-4FFF-BDC4-00CBD10E358D}"/>
            </c:ext>
          </c:extLst>
        </c:ser>
        <c:dLbls>
          <c:showLegendKey val="0"/>
          <c:showVal val="0"/>
          <c:showCatName val="0"/>
          <c:showSerName val="0"/>
          <c:showPercent val="0"/>
          <c:showBubbleSize val="0"/>
        </c:dLbls>
        <c:gapWidth val="182"/>
        <c:axId val="283736360"/>
        <c:axId val="283736688"/>
      </c:barChart>
      <c:catAx>
        <c:axId val="283736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283736688"/>
        <c:crosses val="autoZero"/>
        <c:auto val="1"/>
        <c:lblAlgn val="ctr"/>
        <c:lblOffset val="100"/>
        <c:noMultiLvlLbl val="0"/>
      </c:catAx>
      <c:valAx>
        <c:axId val="2837366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283736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dirty="0"/>
              <a:t>Terveys</a:t>
            </a:r>
            <a:r>
              <a:rPr lang="fi-FI" sz="2400" baseline="0" dirty="0"/>
              <a:t> ja harrastukset</a:t>
            </a:r>
            <a:endParaRPr lang="fi-FI"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v>Koko maa 2021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20'!$A$8:$A$12</c:f>
              <c:strCache>
                <c:ptCount val="5"/>
                <c:pt idx="0">
                  <c:v>Harrastaa jotakin vähintään yhtenä päivänä viikossa, %</c:v>
                </c:pt>
                <c:pt idx="1">
                  <c:v>Ei yhtään hyvää kaveria, %</c:v>
                </c:pt>
                <c:pt idx="2">
                  <c:v>Tuntee itsensä usein yksinäiseksi, %</c:v>
                </c:pt>
                <c:pt idx="3">
                  <c:v>Kokee terveydentilansa keskinkertaiseksi tai huonoksi, %</c:v>
                </c:pt>
                <c:pt idx="4">
                  <c:v>Mielialaan liittyviä ongelmia kahden viime viikon aikana, %</c:v>
                </c:pt>
              </c:strCache>
            </c:strRef>
          </c:cat>
          <c:val>
            <c:numRef>
              <c:f>'Kouluterveyskyselyn tulokset 20'!$B$8:$B$12</c:f>
              <c:numCache>
                <c:formatCode>#\ ##0.0</c:formatCode>
                <c:ptCount val="5"/>
                <c:pt idx="0">
                  <c:v>86.3</c:v>
                </c:pt>
                <c:pt idx="1">
                  <c:v>0.8</c:v>
                </c:pt>
                <c:pt idx="2">
                  <c:v>4</c:v>
                </c:pt>
                <c:pt idx="3">
                  <c:v>10.8</c:v>
                </c:pt>
                <c:pt idx="4">
                  <c:v>22.2</c:v>
                </c:pt>
              </c:numCache>
            </c:numRef>
          </c:val>
          <c:extLst>
            <c:ext xmlns:c16="http://schemas.microsoft.com/office/drawing/2014/chart" uri="{C3380CC4-5D6E-409C-BE32-E72D297353CC}">
              <c16:uniqueId val="{00000000-F665-402A-8CC8-99C2CD4F3E35}"/>
            </c:ext>
          </c:extLst>
        </c:ser>
        <c:ser>
          <c:idx val="1"/>
          <c:order val="1"/>
          <c:tx>
            <c:v>P-P 2021</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20'!$A$8:$A$12</c:f>
              <c:strCache>
                <c:ptCount val="5"/>
                <c:pt idx="0">
                  <c:v>Harrastaa jotakin vähintään yhtenä päivänä viikossa, %</c:v>
                </c:pt>
                <c:pt idx="1">
                  <c:v>Ei yhtään hyvää kaveria, %</c:v>
                </c:pt>
                <c:pt idx="2">
                  <c:v>Tuntee itsensä usein yksinäiseksi, %</c:v>
                </c:pt>
                <c:pt idx="3">
                  <c:v>Kokee terveydentilansa keskinkertaiseksi tai huonoksi, %</c:v>
                </c:pt>
                <c:pt idx="4">
                  <c:v>Mielialaan liittyviä ongelmia kahden viime viikon aikana, %</c:v>
                </c:pt>
              </c:strCache>
            </c:strRef>
          </c:cat>
          <c:val>
            <c:numRef>
              <c:f>'Kouluterveyskyselyn tulokset 20'!$C$8:$C$12</c:f>
              <c:numCache>
                <c:formatCode>#\ ##0.0</c:formatCode>
                <c:ptCount val="5"/>
                <c:pt idx="0">
                  <c:v>87.5</c:v>
                </c:pt>
                <c:pt idx="1">
                  <c:v>0.6</c:v>
                </c:pt>
                <c:pt idx="2">
                  <c:v>3.4</c:v>
                </c:pt>
                <c:pt idx="3">
                  <c:v>9.8000000000000007</c:v>
                </c:pt>
                <c:pt idx="4">
                  <c:v>18.899999999999999</c:v>
                </c:pt>
              </c:numCache>
            </c:numRef>
          </c:val>
          <c:extLst>
            <c:ext xmlns:c16="http://schemas.microsoft.com/office/drawing/2014/chart" uri="{C3380CC4-5D6E-409C-BE32-E72D297353CC}">
              <c16:uniqueId val="{00000001-F665-402A-8CC8-99C2CD4F3E35}"/>
            </c:ext>
          </c:extLst>
        </c:ser>
        <c:ser>
          <c:idx val="2"/>
          <c:order val="2"/>
          <c:tx>
            <c:v>Nivala 2019</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20'!$A$8:$A$12</c:f>
              <c:strCache>
                <c:ptCount val="5"/>
                <c:pt idx="0">
                  <c:v>Harrastaa jotakin vähintään yhtenä päivänä viikossa, %</c:v>
                </c:pt>
                <c:pt idx="1">
                  <c:v>Ei yhtään hyvää kaveria, %</c:v>
                </c:pt>
                <c:pt idx="2">
                  <c:v>Tuntee itsensä usein yksinäiseksi, %</c:v>
                </c:pt>
                <c:pt idx="3">
                  <c:v>Kokee terveydentilansa keskinkertaiseksi tai huonoksi, %</c:v>
                </c:pt>
                <c:pt idx="4">
                  <c:v>Mielialaan liittyviä ongelmia kahden viime viikon aikana, %</c:v>
                </c:pt>
              </c:strCache>
            </c:strRef>
          </c:cat>
          <c:val>
            <c:numRef>
              <c:f>'Kouluterveyskyselyn tulokset 20'!$D$8:$D$12</c:f>
              <c:numCache>
                <c:formatCode>#\ ##0.0</c:formatCode>
                <c:ptCount val="5"/>
                <c:pt idx="0">
                  <c:v>88.5</c:v>
                </c:pt>
                <c:pt idx="1">
                  <c:v>0.7</c:v>
                </c:pt>
                <c:pt idx="2">
                  <c:v>1.3</c:v>
                </c:pt>
                <c:pt idx="3">
                  <c:v>6.4</c:v>
                </c:pt>
                <c:pt idx="4">
                  <c:v>11.7</c:v>
                </c:pt>
              </c:numCache>
            </c:numRef>
          </c:val>
          <c:extLst>
            <c:ext xmlns:c16="http://schemas.microsoft.com/office/drawing/2014/chart" uri="{C3380CC4-5D6E-409C-BE32-E72D297353CC}">
              <c16:uniqueId val="{00000002-F665-402A-8CC8-99C2CD4F3E35}"/>
            </c:ext>
          </c:extLst>
        </c:ser>
        <c:ser>
          <c:idx val="3"/>
          <c:order val="3"/>
          <c:tx>
            <c:v>Nivala 2021</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20'!$A$8:$A$12</c:f>
              <c:strCache>
                <c:ptCount val="5"/>
                <c:pt idx="0">
                  <c:v>Harrastaa jotakin vähintään yhtenä päivänä viikossa, %</c:v>
                </c:pt>
                <c:pt idx="1">
                  <c:v>Ei yhtään hyvää kaveria, %</c:v>
                </c:pt>
                <c:pt idx="2">
                  <c:v>Tuntee itsensä usein yksinäiseksi, %</c:v>
                </c:pt>
                <c:pt idx="3">
                  <c:v>Kokee terveydentilansa keskinkertaiseksi tai huonoksi, %</c:v>
                </c:pt>
                <c:pt idx="4">
                  <c:v>Mielialaan liittyviä ongelmia kahden viime viikon aikana, %</c:v>
                </c:pt>
              </c:strCache>
            </c:strRef>
          </c:cat>
          <c:val>
            <c:numRef>
              <c:f>'Kouluterveyskyselyn tulokset 20'!$E$8:$E$12</c:f>
              <c:numCache>
                <c:formatCode>#\ ##0.0</c:formatCode>
                <c:ptCount val="5"/>
                <c:pt idx="0">
                  <c:v>92.1</c:v>
                </c:pt>
                <c:pt idx="1">
                  <c:v>0.3</c:v>
                </c:pt>
                <c:pt idx="2">
                  <c:v>3.4</c:v>
                </c:pt>
                <c:pt idx="3">
                  <c:v>8.6</c:v>
                </c:pt>
                <c:pt idx="4">
                  <c:v>12.9</c:v>
                </c:pt>
              </c:numCache>
            </c:numRef>
          </c:val>
          <c:extLst>
            <c:ext xmlns:c16="http://schemas.microsoft.com/office/drawing/2014/chart" uri="{C3380CC4-5D6E-409C-BE32-E72D297353CC}">
              <c16:uniqueId val="{00000003-F665-402A-8CC8-99C2CD4F3E35}"/>
            </c:ext>
          </c:extLst>
        </c:ser>
        <c:dLbls>
          <c:showLegendKey val="0"/>
          <c:showVal val="0"/>
          <c:showCatName val="0"/>
          <c:showSerName val="0"/>
          <c:showPercent val="0"/>
          <c:showBubbleSize val="0"/>
        </c:dLbls>
        <c:gapWidth val="182"/>
        <c:axId val="544304592"/>
        <c:axId val="544305904"/>
      </c:barChart>
      <c:catAx>
        <c:axId val="54430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44305904"/>
        <c:crosses val="autoZero"/>
        <c:auto val="1"/>
        <c:lblAlgn val="ctr"/>
        <c:lblOffset val="100"/>
        <c:noMultiLvlLbl val="0"/>
      </c:catAx>
      <c:valAx>
        <c:axId val="5443059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30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Palvelut ja avun saanti</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'!$B$37</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'!$A$38:$A$42</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'!$B$38:$B$42</c:f>
              <c:numCache>
                <c:formatCode>#\ ##0.0</c:formatCode>
                <c:ptCount val="5"/>
                <c:pt idx="0">
                  <c:v>50.2</c:v>
                </c:pt>
                <c:pt idx="1">
                  <c:v>25.3</c:v>
                </c:pt>
                <c:pt idx="2">
                  <c:v>16.3</c:v>
                </c:pt>
                <c:pt idx="3">
                  <c:v>8.3000000000000007</c:v>
                </c:pt>
                <c:pt idx="4">
                  <c:v>11.1</c:v>
                </c:pt>
              </c:numCache>
            </c:numRef>
          </c:val>
          <c:extLst>
            <c:ext xmlns:c16="http://schemas.microsoft.com/office/drawing/2014/chart" uri="{C3380CC4-5D6E-409C-BE32-E72D297353CC}">
              <c16:uniqueId val="{00000000-65F7-4F96-9F57-969F911CF820}"/>
            </c:ext>
          </c:extLst>
        </c:ser>
        <c:ser>
          <c:idx val="1"/>
          <c:order val="1"/>
          <c:tx>
            <c:strRef>
              <c:f>'Kouluterveyskyselyn aikasarjat '!$C$37</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'!$A$38:$A$42</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'!$C$38:$C$42</c:f>
              <c:numCache>
                <c:formatCode>#\ ##0.0</c:formatCode>
                <c:ptCount val="5"/>
                <c:pt idx="0">
                  <c:v>48.5</c:v>
                </c:pt>
                <c:pt idx="1">
                  <c:v>23.7</c:v>
                </c:pt>
                <c:pt idx="2">
                  <c:v>15.4</c:v>
                </c:pt>
                <c:pt idx="3">
                  <c:v>8.6</c:v>
                </c:pt>
                <c:pt idx="4">
                  <c:v>9.9</c:v>
                </c:pt>
              </c:numCache>
            </c:numRef>
          </c:val>
          <c:extLst>
            <c:ext xmlns:c16="http://schemas.microsoft.com/office/drawing/2014/chart" uri="{C3380CC4-5D6E-409C-BE32-E72D297353CC}">
              <c16:uniqueId val="{00000001-65F7-4F96-9F57-969F911CF820}"/>
            </c:ext>
          </c:extLst>
        </c:ser>
        <c:ser>
          <c:idx val="2"/>
          <c:order val="2"/>
          <c:tx>
            <c:strRef>
              <c:f>'Kouluterveyskyselyn aikasarjat '!$D$37</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'!$A$38:$A$42</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'!$D$38:$D$42</c:f>
              <c:numCache>
                <c:formatCode>#\ ##0.0</c:formatCode>
                <c:ptCount val="5"/>
                <c:pt idx="0">
                  <c:v>58.9</c:v>
                </c:pt>
                <c:pt idx="1">
                  <c:v>27.7</c:v>
                </c:pt>
                <c:pt idx="2">
                  <c:v>21.4</c:v>
                </c:pt>
                <c:pt idx="3">
                  <c:v>8.9</c:v>
                </c:pt>
                <c:pt idx="4">
                  <c:v>13.4</c:v>
                </c:pt>
              </c:numCache>
            </c:numRef>
          </c:val>
          <c:extLst>
            <c:ext xmlns:c16="http://schemas.microsoft.com/office/drawing/2014/chart" uri="{C3380CC4-5D6E-409C-BE32-E72D297353CC}">
              <c16:uniqueId val="{00000002-65F7-4F96-9F57-969F911CF820}"/>
            </c:ext>
          </c:extLst>
        </c:ser>
        <c:ser>
          <c:idx val="3"/>
          <c:order val="3"/>
          <c:tx>
            <c:strRef>
              <c:f>'Kouluterveyskyselyn aikasarjat '!$E$37</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'!$A$38:$A$42</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'!$E$38:$E$42</c:f>
              <c:numCache>
                <c:formatCode>#\ ##0.0</c:formatCode>
                <c:ptCount val="5"/>
                <c:pt idx="0">
                  <c:v>56</c:v>
                </c:pt>
                <c:pt idx="1">
                  <c:v>23.8</c:v>
                </c:pt>
                <c:pt idx="2">
                  <c:v>14.7</c:v>
                </c:pt>
                <c:pt idx="3">
                  <c:v>15.7</c:v>
                </c:pt>
                <c:pt idx="4">
                  <c:v>9.8000000000000007</c:v>
                </c:pt>
              </c:numCache>
            </c:numRef>
          </c:val>
          <c:extLst>
            <c:ext xmlns:c16="http://schemas.microsoft.com/office/drawing/2014/chart" uri="{C3380CC4-5D6E-409C-BE32-E72D297353CC}">
              <c16:uniqueId val="{00000003-65F7-4F96-9F57-969F911CF820}"/>
            </c:ext>
          </c:extLst>
        </c:ser>
        <c:dLbls>
          <c:showLegendKey val="0"/>
          <c:showVal val="0"/>
          <c:showCatName val="0"/>
          <c:showSerName val="0"/>
          <c:showPercent val="0"/>
          <c:showBubbleSize val="0"/>
        </c:dLbls>
        <c:gapWidth val="182"/>
        <c:axId val="493553248"/>
        <c:axId val="493551608"/>
      </c:barChart>
      <c:catAx>
        <c:axId val="49355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93551608"/>
        <c:crosses val="autoZero"/>
        <c:auto val="1"/>
        <c:lblAlgn val="ctr"/>
        <c:lblOffset val="100"/>
        <c:noMultiLvlLbl val="0"/>
      </c:catAx>
      <c:valAx>
        <c:axId val="49355160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9355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Hyvinvointi, osallisuus ja vapaa-aika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'!$B$2:$B$6</c:f>
              <c:numCache>
                <c:formatCode>#\ ##0.0</c:formatCode>
                <c:ptCount val="5"/>
                <c:pt idx="0">
                  <c:v>70.8</c:v>
                </c:pt>
                <c:pt idx="1">
                  <c:v>7.8</c:v>
                </c:pt>
                <c:pt idx="2">
                  <c:v>25.9</c:v>
                </c:pt>
                <c:pt idx="3">
                  <c:v>31.1</c:v>
                </c:pt>
                <c:pt idx="4">
                  <c:v>17</c:v>
                </c:pt>
              </c:numCache>
            </c:numRef>
          </c:val>
          <c:extLst>
            <c:ext xmlns:c16="http://schemas.microsoft.com/office/drawing/2014/chart" uri="{C3380CC4-5D6E-409C-BE32-E72D297353CC}">
              <c16:uniqueId val="{00000000-8789-4A3B-80EB-4E366C12C414}"/>
            </c:ext>
          </c:extLst>
        </c:ser>
        <c:ser>
          <c:idx val="1"/>
          <c:order val="1"/>
          <c:tx>
            <c:strRef>
              <c:f>'Kouluterveyskyselyn aikasarjat '!$C$1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'!$C$2:$C$6</c:f>
              <c:numCache>
                <c:formatCode>#\ ##0.0</c:formatCode>
                <c:ptCount val="5"/>
                <c:pt idx="0">
                  <c:v>73.7</c:v>
                </c:pt>
                <c:pt idx="1">
                  <c:v>6.8</c:v>
                </c:pt>
                <c:pt idx="2">
                  <c:v>25.8</c:v>
                </c:pt>
                <c:pt idx="3">
                  <c:v>31.5</c:v>
                </c:pt>
                <c:pt idx="4">
                  <c:v>15.7</c:v>
                </c:pt>
              </c:numCache>
            </c:numRef>
          </c:val>
          <c:extLst>
            <c:ext xmlns:c16="http://schemas.microsoft.com/office/drawing/2014/chart" uri="{C3380CC4-5D6E-409C-BE32-E72D297353CC}">
              <c16:uniqueId val="{00000001-8789-4A3B-80EB-4E366C12C414}"/>
            </c:ext>
          </c:extLst>
        </c:ser>
        <c:ser>
          <c:idx val="2"/>
          <c:order val="2"/>
          <c:tx>
            <c:strRef>
              <c:f>'Kouluterveyskyselyn aikasarjat '!$D$1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'!$D$2:$D$6</c:f>
              <c:numCache>
                <c:formatCode>#\ ##0.0</c:formatCode>
                <c:ptCount val="5"/>
                <c:pt idx="0">
                  <c:v>83.2</c:v>
                </c:pt>
                <c:pt idx="1">
                  <c:v>3.1</c:v>
                </c:pt>
                <c:pt idx="2">
                  <c:v>35.200000000000003</c:v>
                </c:pt>
                <c:pt idx="3">
                  <c:v>20.100000000000001</c:v>
                </c:pt>
                <c:pt idx="4">
                  <c:v>4.3</c:v>
                </c:pt>
              </c:numCache>
            </c:numRef>
          </c:val>
          <c:extLst>
            <c:ext xmlns:c16="http://schemas.microsoft.com/office/drawing/2014/chart" uri="{C3380CC4-5D6E-409C-BE32-E72D297353CC}">
              <c16:uniqueId val="{00000002-8789-4A3B-80EB-4E366C12C414}"/>
            </c:ext>
          </c:extLst>
        </c:ser>
        <c:ser>
          <c:idx val="3"/>
          <c:order val="3"/>
          <c:tx>
            <c:strRef>
              <c:f>'Kouluterveyskyselyn aikasarjat '!$E$1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'!$E$2:$E$6</c:f>
              <c:numCache>
                <c:formatCode>#\ ##0.0</c:formatCode>
                <c:ptCount val="5"/>
                <c:pt idx="0">
                  <c:v>81.099999999999994</c:v>
                </c:pt>
                <c:pt idx="1">
                  <c:v>2.6</c:v>
                </c:pt>
                <c:pt idx="2">
                  <c:v>28.6</c:v>
                </c:pt>
                <c:pt idx="3">
                  <c:v>23</c:v>
                </c:pt>
                <c:pt idx="4">
                  <c:v>5.9</c:v>
                </c:pt>
              </c:numCache>
            </c:numRef>
          </c:val>
          <c:extLst>
            <c:ext xmlns:c16="http://schemas.microsoft.com/office/drawing/2014/chart" uri="{C3380CC4-5D6E-409C-BE32-E72D297353CC}">
              <c16:uniqueId val="{00000003-8789-4A3B-80EB-4E366C12C414}"/>
            </c:ext>
          </c:extLst>
        </c:ser>
        <c:dLbls>
          <c:showLegendKey val="0"/>
          <c:showVal val="0"/>
          <c:showCatName val="0"/>
          <c:showSerName val="0"/>
          <c:showPercent val="0"/>
          <c:showBubbleSize val="0"/>
        </c:dLbls>
        <c:gapWidth val="182"/>
        <c:axId val="499977296"/>
        <c:axId val="499977952"/>
      </c:barChart>
      <c:catAx>
        <c:axId val="49997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99977952"/>
        <c:crosses val="autoZero"/>
        <c:auto val="1"/>
        <c:lblAlgn val="ctr"/>
        <c:lblOffset val="100"/>
        <c:noMultiLvlLbl val="0"/>
      </c:catAx>
      <c:valAx>
        <c:axId val="4999779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9997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Terveys ja elintavat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'!$B$7</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'!$A$8:$A$13</c:f>
              <c:strCache>
                <c:ptCount val="6"/>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strCache>
            </c:strRef>
          </c:cat>
          <c:val>
            <c:numRef>
              <c:f>'Kouluterveyskyselyn aikasarjat '!$B$8:$B$13</c:f>
              <c:numCache>
                <c:formatCode>#\ ##0.0</c:formatCode>
                <c:ptCount val="6"/>
                <c:pt idx="0">
                  <c:v>27.9</c:v>
                </c:pt>
                <c:pt idx="1">
                  <c:v>16.600000000000001</c:v>
                </c:pt>
                <c:pt idx="2">
                  <c:v>34</c:v>
                </c:pt>
                <c:pt idx="3">
                  <c:v>54.1</c:v>
                </c:pt>
                <c:pt idx="4">
                  <c:v>51.4</c:v>
                </c:pt>
                <c:pt idx="5">
                  <c:v>38.1</c:v>
                </c:pt>
              </c:numCache>
            </c:numRef>
          </c:val>
          <c:extLst>
            <c:ext xmlns:c16="http://schemas.microsoft.com/office/drawing/2014/chart" uri="{C3380CC4-5D6E-409C-BE32-E72D297353CC}">
              <c16:uniqueId val="{00000000-150B-45AD-959C-C36BF7863F45}"/>
            </c:ext>
          </c:extLst>
        </c:ser>
        <c:ser>
          <c:idx val="1"/>
          <c:order val="1"/>
          <c:tx>
            <c:strRef>
              <c:f>'Kouluterveyskyselyn aikasarjat '!$C$7</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'!$A$8:$A$13</c:f>
              <c:strCache>
                <c:ptCount val="6"/>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strCache>
            </c:strRef>
          </c:cat>
          <c:val>
            <c:numRef>
              <c:f>'Kouluterveyskyselyn aikasarjat '!$C$8:$C$13</c:f>
              <c:numCache>
                <c:formatCode>#\ ##0.0</c:formatCode>
                <c:ptCount val="6"/>
                <c:pt idx="0">
                  <c:v>25.4</c:v>
                </c:pt>
                <c:pt idx="1">
                  <c:v>14.5</c:v>
                </c:pt>
                <c:pt idx="2">
                  <c:v>34.200000000000003</c:v>
                </c:pt>
                <c:pt idx="3">
                  <c:v>51.6</c:v>
                </c:pt>
                <c:pt idx="4">
                  <c:v>47.8</c:v>
                </c:pt>
                <c:pt idx="5">
                  <c:v>30.9</c:v>
                </c:pt>
              </c:numCache>
            </c:numRef>
          </c:val>
          <c:extLst>
            <c:ext xmlns:c16="http://schemas.microsoft.com/office/drawing/2014/chart" uri="{C3380CC4-5D6E-409C-BE32-E72D297353CC}">
              <c16:uniqueId val="{00000001-150B-45AD-959C-C36BF7863F45}"/>
            </c:ext>
          </c:extLst>
        </c:ser>
        <c:ser>
          <c:idx val="2"/>
          <c:order val="2"/>
          <c:tx>
            <c:strRef>
              <c:f>'Kouluterveyskyselyn aikasarjat '!$D$7</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'!$A$8:$A$13</c:f>
              <c:strCache>
                <c:ptCount val="6"/>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strCache>
            </c:strRef>
          </c:cat>
          <c:val>
            <c:numRef>
              <c:f>'Kouluterveyskyselyn aikasarjat '!$D$8:$D$13</c:f>
              <c:numCache>
                <c:formatCode>#\ ##0.0</c:formatCode>
                <c:ptCount val="6"/>
                <c:pt idx="0">
                  <c:v>9.9</c:v>
                </c:pt>
                <c:pt idx="1">
                  <c:v>3.8</c:v>
                </c:pt>
                <c:pt idx="2">
                  <c:v>11.5</c:v>
                </c:pt>
                <c:pt idx="3">
                  <c:v>72</c:v>
                </c:pt>
                <c:pt idx="4">
                  <c:v>48.5</c:v>
                </c:pt>
                <c:pt idx="5">
                  <c:v>19.3</c:v>
                </c:pt>
              </c:numCache>
            </c:numRef>
          </c:val>
          <c:extLst>
            <c:ext xmlns:c16="http://schemas.microsoft.com/office/drawing/2014/chart" uri="{C3380CC4-5D6E-409C-BE32-E72D297353CC}">
              <c16:uniqueId val="{00000002-150B-45AD-959C-C36BF7863F45}"/>
            </c:ext>
          </c:extLst>
        </c:ser>
        <c:ser>
          <c:idx val="3"/>
          <c:order val="3"/>
          <c:tx>
            <c:strRef>
              <c:f>'Kouluterveyskyselyn aikasarjat '!$E$7</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'!$A$8:$A$13</c:f>
              <c:strCache>
                <c:ptCount val="6"/>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syö aamupalaa joka arkiaamu, %</c:v>
                </c:pt>
                <c:pt idx="5">
                  <c:v>Ei syö koululounasta päivittäin, %</c:v>
                </c:pt>
              </c:strCache>
            </c:strRef>
          </c:cat>
          <c:val>
            <c:numRef>
              <c:f>'Kouluterveyskyselyn aikasarjat '!$E$8:$E$13</c:f>
              <c:numCache>
                <c:formatCode>#\ ##0.0</c:formatCode>
                <c:ptCount val="6"/>
                <c:pt idx="0">
                  <c:v>20.2</c:v>
                </c:pt>
                <c:pt idx="1">
                  <c:v>7.4</c:v>
                </c:pt>
                <c:pt idx="2">
                  <c:v>17.899999999999999</c:v>
                </c:pt>
                <c:pt idx="3">
                  <c:v>66.2</c:v>
                </c:pt>
                <c:pt idx="4">
                  <c:v>52.2</c:v>
                </c:pt>
                <c:pt idx="5">
                  <c:v>21</c:v>
                </c:pt>
              </c:numCache>
            </c:numRef>
          </c:val>
          <c:extLst>
            <c:ext xmlns:c16="http://schemas.microsoft.com/office/drawing/2014/chart" uri="{C3380CC4-5D6E-409C-BE32-E72D297353CC}">
              <c16:uniqueId val="{00000003-150B-45AD-959C-C36BF7863F45}"/>
            </c:ext>
          </c:extLst>
        </c:ser>
        <c:dLbls>
          <c:showLegendKey val="0"/>
          <c:showVal val="0"/>
          <c:showCatName val="0"/>
          <c:showSerName val="0"/>
          <c:showPercent val="0"/>
          <c:showBubbleSize val="0"/>
        </c:dLbls>
        <c:gapWidth val="182"/>
        <c:axId val="507610728"/>
        <c:axId val="507611712"/>
      </c:barChart>
      <c:catAx>
        <c:axId val="507610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07611712"/>
        <c:crosses val="autoZero"/>
        <c:auto val="1"/>
        <c:lblAlgn val="ctr"/>
        <c:lblOffset val="100"/>
        <c:noMultiLvlLbl val="0"/>
      </c:catAx>
      <c:valAx>
        <c:axId val="5076117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0761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Koko maa 2021</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'!$A$14:$A$18</c:f>
              <c:strCache>
                <c:ptCount val="5"/>
                <c:pt idx="0">
                  <c:v>Vähintään tunnin päivässä liikkuvat, %</c:v>
                </c:pt>
                <c:pt idx="1">
                  <c:v>Nukkuu arkisin alle 8 tuntia, %</c:v>
                </c:pt>
                <c:pt idx="2">
                  <c:v>Käyttää päivittäin jotain tupakkatuotetta tai sähkösavuketta, %</c:v>
                </c:pt>
                <c:pt idx="3">
                  <c:v>Tosi humalassa vähintään kerran kuukaudessa, %</c:v>
                </c:pt>
                <c:pt idx="4">
                  <c:v>Kokeillut kannabista ainakin kerran, %</c:v>
                </c:pt>
              </c:strCache>
            </c:strRef>
          </c:cat>
          <c:val>
            <c:numRef>
              <c:f>'Kouluterveyskyselyn aikasarjat '!$B$14:$B$18</c:f>
              <c:numCache>
                <c:formatCode>#\ ##0.0</c:formatCode>
                <c:ptCount val="5"/>
                <c:pt idx="0">
                  <c:v>15.4</c:v>
                </c:pt>
                <c:pt idx="1">
                  <c:v>52.9</c:v>
                </c:pt>
                <c:pt idx="2">
                  <c:v>26.3</c:v>
                </c:pt>
                <c:pt idx="3">
                  <c:v>24</c:v>
                </c:pt>
                <c:pt idx="4">
                  <c:v>17.3</c:v>
                </c:pt>
              </c:numCache>
            </c:numRef>
          </c:val>
          <c:extLst>
            <c:ext xmlns:c16="http://schemas.microsoft.com/office/drawing/2014/chart" uri="{C3380CC4-5D6E-409C-BE32-E72D297353CC}">
              <c16:uniqueId val="{00000000-2F25-48BB-B218-A29507BD516C}"/>
            </c:ext>
          </c:extLst>
        </c:ser>
        <c:ser>
          <c:idx val="1"/>
          <c:order val="1"/>
          <c:tx>
            <c:v>P-P 2021</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'!$A$14:$A$18</c:f>
              <c:strCache>
                <c:ptCount val="5"/>
                <c:pt idx="0">
                  <c:v>Vähintään tunnin päivässä liikkuvat, %</c:v>
                </c:pt>
                <c:pt idx="1">
                  <c:v>Nukkuu arkisin alle 8 tuntia, %</c:v>
                </c:pt>
                <c:pt idx="2">
                  <c:v>Käyttää päivittäin jotain tupakkatuotetta tai sähkösavuketta, %</c:v>
                </c:pt>
                <c:pt idx="3">
                  <c:v>Tosi humalassa vähintään kerran kuukaudessa, %</c:v>
                </c:pt>
                <c:pt idx="4">
                  <c:v>Kokeillut kannabista ainakin kerran, %</c:v>
                </c:pt>
              </c:strCache>
            </c:strRef>
          </c:cat>
          <c:val>
            <c:numRef>
              <c:f>'Kouluterveyskyselyn aikasarjat '!$C$14:$C$18</c:f>
              <c:numCache>
                <c:formatCode>#\ ##0.0</c:formatCode>
                <c:ptCount val="5"/>
                <c:pt idx="0">
                  <c:v>14.4</c:v>
                </c:pt>
                <c:pt idx="1">
                  <c:v>57.1</c:v>
                </c:pt>
                <c:pt idx="2">
                  <c:v>29.3</c:v>
                </c:pt>
                <c:pt idx="3">
                  <c:v>21.3</c:v>
                </c:pt>
                <c:pt idx="4">
                  <c:v>13.1</c:v>
                </c:pt>
              </c:numCache>
            </c:numRef>
          </c:val>
          <c:extLst>
            <c:ext xmlns:c16="http://schemas.microsoft.com/office/drawing/2014/chart" uri="{C3380CC4-5D6E-409C-BE32-E72D297353CC}">
              <c16:uniqueId val="{00000001-2F25-48BB-B218-A29507BD516C}"/>
            </c:ext>
          </c:extLst>
        </c:ser>
        <c:ser>
          <c:idx val="2"/>
          <c:order val="2"/>
          <c:tx>
            <c:v>Nivala 2019</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'!$A$14:$A$18</c:f>
              <c:strCache>
                <c:ptCount val="5"/>
                <c:pt idx="0">
                  <c:v>Vähintään tunnin päivässä liikkuvat, %</c:v>
                </c:pt>
                <c:pt idx="1">
                  <c:v>Nukkuu arkisin alle 8 tuntia, %</c:v>
                </c:pt>
                <c:pt idx="2">
                  <c:v>Käyttää päivittäin jotain tupakkatuotetta tai sähkösavuketta, %</c:v>
                </c:pt>
                <c:pt idx="3">
                  <c:v>Tosi humalassa vähintään kerran kuukaudessa, %</c:v>
                </c:pt>
                <c:pt idx="4">
                  <c:v>Kokeillut kannabista ainakin kerran, %</c:v>
                </c:pt>
              </c:strCache>
            </c:strRef>
          </c:cat>
          <c:val>
            <c:numRef>
              <c:f>'Kouluterveyskyselyn aikasarjat '!$D$14:$D$18</c:f>
              <c:numCache>
                <c:formatCode>#\ ##0.0</c:formatCode>
                <c:ptCount val="5"/>
                <c:pt idx="0">
                  <c:v>12.8</c:v>
                </c:pt>
                <c:pt idx="1">
                  <c:v>50.6</c:v>
                </c:pt>
                <c:pt idx="2">
                  <c:v>39</c:v>
                </c:pt>
                <c:pt idx="3">
                  <c:v>27</c:v>
                </c:pt>
                <c:pt idx="4">
                  <c:v>6.8</c:v>
                </c:pt>
              </c:numCache>
            </c:numRef>
          </c:val>
          <c:extLst>
            <c:ext xmlns:c16="http://schemas.microsoft.com/office/drawing/2014/chart" uri="{C3380CC4-5D6E-409C-BE32-E72D297353CC}">
              <c16:uniqueId val="{00000002-2F25-48BB-B218-A29507BD516C}"/>
            </c:ext>
          </c:extLst>
        </c:ser>
        <c:ser>
          <c:idx val="3"/>
          <c:order val="3"/>
          <c:tx>
            <c:v>Nivala 2021</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'!$A$14:$A$18</c:f>
              <c:strCache>
                <c:ptCount val="5"/>
                <c:pt idx="0">
                  <c:v>Vähintään tunnin päivässä liikkuvat, %</c:v>
                </c:pt>
                <c:pt idx="1">
                  <c:v>Nukkuu arkisin alle 8 tuntia, %</c:v>
                </c:pt>
                <c:pt idx="2">
                  <c:v>Käyttää päivittäin jotain tupakkatuotetta tai sähkösavuketta, %</c:v>
                </c:pt>
                <c:pt idx="3">
                  <c:v>Tosi humalassa vähintään kerran kuukaudessa, %</c:v>
                </c:pt>
                <c:pt idx="4">
                  <c:v>Kokeillut kannabista ainakin kerran, %</c:v>
                </c:pt>
              </c:strCache>
            </c:strRef>
          </c:cat>
          <c:val>
            <c:numRef>
              <c:f>'Kouluterveyskyselyn aikasarjat '!$E$14:$E$18</c:f>
              <c:numCache>
                <c:formatCode>#\ ##0.0</c:formatCode>
                <c:ptCount val="5"/>
                <c:pt idx="0">
                  <c:v>9.6</c:v>
                </c:pt>
                <c:pt idx="1">
                  <c:v>64.7</c:v>
                </c:pt>
                <c:pt idx="2">
                  <c:v>38.9</c:v>
                </c:pt>
                <c:pt idx="3">
                  <c:v>22.9</c:v>
                </c:pt>
                <c:pt idx="4">
                  <c:v>9</c:v>
                </c:pt>
              </c:numCache>
            </c:numRef>
          </c:val>
          <c:extLst>
            <c:ext xmlns:c16="http://schemas.microsoft.com/office/drawing/2014/chart" uri="{C3380CC4-5D6E-409C-BE32-E72D297353CC}">
              <c16:uniqueId val="{00000003-2F25-48BB-B218-A29507BD516C}"/>
            </c:ext>
          </c:extLst>
        </c:ser>
        <c:dLbls>
          <c:showLegendKey val="0"/>
          <c:showVal val="0"/>
          <c:showCatName val="0"/>
          <c:showSerName val="0"/>
          <c:showPercent val="0"/>
          <c:showBubbleSize val="0"/>
        </c:dLbls>
        <c:gapWidth val="182"/>
        <c:axId val="363539072"/>
        <c:axId val="363538088"/>
      </c:barChart>
      <c:catAx>
        <c:axId val="363539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363538088"/>
        <c:crosses val="autoZero"/>
        <c:auto val="1"/>
        <c:lblAlgn val="ctr"/>
        <c:lblOffset val="100"/>
        <c:noMultiLvlLbl val="0"/>
      </c:catAx>
      <c:valAx>
        <c:axId val="3635380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36353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Koulunkäynti</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'!$B$19</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'!$A$20:$A$24</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'!$B$20:$B$24</c:f>
              <c:numCache>
                <c:formatCode>#\ ##0.0</c:formatCode>
                <c:ptCount val="5"/>
                <c:pt idx="0">
                  <c:v>76.900000000000006</c:v>
                </c:pt>
                <c:pt idx="1">
                  <c:v>11.5</c:v>
                </c:pt>
                <c:pt idx="2">
                  <c:v>42.7</c:v>
                </c:pt>
                <c:pt idx="3">
                  <c:v>2.2000000000000002</c:v>
                </c:pt>
                <c:pt idx="4">
                  <c:v>75.5</c:v>
                </c:pt>
              </c:numCache>
            </c:numRef>
          </c:val>
          <c:extLst>
            <c:ext xmlns:c16="http://schemas.microsoft.com/office/drawing/2014/chart" uri="{C3380CC4-5D6E-409C-BE32-E72D297353CC}">
              <c16:uniqueId val="{00000000-1C3C-4CE7-9764-269ECA431C4A}"/>
            </c:ext>
          </c:extLst>
        </c:ser>
        <c:ser>
          <c:idx val="1"/>
          <c:order val="1"/>
          <c:tx>
            <c:strRef>
              <c:f>'Kouluterveyskyselyn aikasarjat '!$C$19</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'!$A$20:$A$24</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'!$C$20:$C$24</c:f>
              <c:numCache>
                <c:formatCode>#\ ##0.0</c:formatCode>
                <c:ptCount val="5"/>
                <c:pt idx="0">
                  <c:v>78</c:v>
                </c:pt>
                <c:pt idx="1">
                  <c:v>10</c:v>
                </c:pt>
                <c:pt idx="2">
                  <c:v>39.299999999999997</c:v>
                </c:pt>
                <c:pt idx="3">
                  <c:v>2.1</c:v>
                </c:pt>
                <c:pt idx="4">
                  <c:v>74.400000000000006</c:v>
                </c:pt>
              </c:numCache>
            </c:numRef>
          </c:val>
          <c:extLst>
            <c:ext xmlns:c16="http://schemas.microsoft.com/office/drawing/2014/chart" uri="{C3380CC4-5D6E-409C-BE32-E72D297353CC}">
              <c16:uniqueId val="{00000001-1C3C-4CE7-9764-269ECA431C4A}"/>
            </c:ext>
          </c:extLst>
        </c:ser>
        <c:ser>
          <c:idx val="2"/>
          <c:order val="2"/>
          <c:tx>
            <c:strRef>
              <c:f>'Kouluterveyskyselyn aikasarjat '!$D$19</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'!$A$20:$A$24</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'!$D$20:$D$24</c:f>
              <c:numCache>
                <c:formatCode>#\ ##0.0</c:formatCode>
                <c:ptCount val="5"/>
                <c:pt idx="0">
                  <c:v>79.400000000000006</c:v>
                </c:pt>
                <c:pt idx="1">
                  <c:v>6.2</c:v>
                </c:pt>
                <c:pt idx="2">
                  <c:v>22.5</c:v>
                </c:pt>
                <c:pt idx="3">
                  <c:v>0</c:v>
                </c:pt>
                <c:pt idx="4">
                  <c:v>67.5</c:v>
                </c:pt>
              </c:numCache>
            </c:numRef>
          </c:val>
          <c:extLst>
            <c:ext xmlns:c16="http://schemas.microsoft.com/office/drawing/2014/chart" uri="{C3380CC4-5D6E-409C-BE32-E72D297353CC}">
              <c16:uniqueId val="{00000002-1C3C-4CE7-9764-269ECA431C4A}"/>
            </c:ext>
          </c:extLst>
        </c:ser>
        <c:ser>
          <c:idx val="3"/>
          <c:order val="3"/>
          <c:tx>
            <c:strRef>
              <c:f>'Kouluterveyskyselyn aikasarjat '!$E$19</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'!$A$20:$A$24</c:f>
              <c:strCache>
                <c:ptCount val="5"/>
                <c:pt idx="0">
                  <c:v>Pitää koulunkäynnistä, %</c:v>
                </c:pt>
                <c:pt idx="1">
                  <c:v>Koulu-uupumus, %</c:v>
                </c:pt>
                <c:pt idx="2">
                  <c:v>Vaikeuksia oppimistaidoissa, %</c:v>
                </c:pt>
                <c:pt idx="3">
                  <c:v>Ongelmia oppimisyhteisön ilmapiirissä, %</c:v>
                </c:pt>
                <c:pt idx="4">
                  <c:v>Opettajalta saatu välittävä ja oikeudenmukainen kohtelu, %</c:v>
                </c:pt>
              </c:strCache>
            </c:strRef>
          </c:cat>
          <c:val>
            <c:numRef>
              <c:f>'Kouluterveyskyselyn aikasarjat '!$E$20:$E$24</c:f>
              <c:numCache>
                <c:formatCode>#\ ##0.0</c:formatCode>
                <c:ptCount val="5"/>
                <c:pt idx="0">
                  <c:v>74.2</c:v>
                </c:pt>
                <c:pt idx="1">
                  <c:v>5.9</c:v>
                </c:pt>
                <c:pt idx="2">
                  <c:v>34.200000000000003</c:v>
                </c:pt>
                <c:pt idx="3">
                  <c:v>1.1000000000000001</c:v>
                </c:pt>
                <c:pt idx="4">
                  <c:v>67.900000000000006</c:v>
                </c:pt>
              </c:numCache>
            </c:numRef>
          </c:val>
          <c:extLst>
            <c:ext xmlns:c16="http://schemas.microsoft.com/office/drawing/2014/chart" uri="{C3380CC4-5D6E-409C-BE32-E72D297353CC}">
              <c16:uniqueId val="{00000003-1C3C-4CE7-9764-269ECA431C4A}"/>
            </c:ext>
          </c:extLst>
        </c:ser>
        <c:dLbls>
          <c:showLegendKey val="0"/>
          <c:showVal val="0"/>
          <c:showCatName val="0"/>
          <c:showSerName val="0"/>
          <c:showPercent val="0"/>
          <c:showBubbleSize val="0"/>
        </c:dLbls>
        <c:gapWidth val="182"/>
        <c:axId val="498655408"/>
        <c:axId val="498655736"/>
      </c:barChart>
      <c:catAx>
        <c:axId val="498655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98655736"/>
        <c:crosses val="autoZero"/>
        <c:auto val="1"/>
        <c:lblAlgn val="ctr"/>
        <c:lblOffset val="100"/>
        <c:noMultiLvlLbl val="0"/>
      </c:catAx>
      <c:valAx>
        <c:axId val="4986557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9865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Kasvuympäristön turvallisuus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'!$B$25</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'!$B$26:$B$30</c:f>
              <c:numCache>
                <c:formatCode>#\ ##0.0</c:formatCode>
                <c:ptCount val="5"/>
                <c:pt idx="0">
                  <c:v>37.200000000000003</c:v>
                </c:pt>
                <c:pt idx="1">
                  <c:v>7.3</c:v>
                </c:pt>
                <c:pt idx="2">
                  <c:v>2.9</c:v>
                </c:pt>
                <c:pt idx="3">
                  <c:v>25.4</c:v>
                </c:pt>
                <c:pt idx="4">
                  <c:v>6.7</c:v>
                </c:pt>
              </c:numCache>
            </c:numRef>
          </c:val>
          <c:extLst>
            <c:ext xmlns:c16="http://schemas.microsoft.com/office/drawing/2014/chart" uri="{C3380CC4-5D6E-409C-BE32-E72D297353CC}">
              <c16:uniqueId val="{00000000-DF66-4D65-A725-6104E7C3A564}"/>
            </c:ext>
          </c:extLst>
        </c:ser>
        <c:ser>
          <c:idx val="1"/>
          <c:order val="1"/>
          <c:tx>
            <c:strRef>
              <c:f>'Kouluterveyskyselyn aikasarjat '!$C$25</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'!$C$26:$C$30</c:f>
              <c:numCache>
                <c:formatCode>#\ ##0.0</c:formatCode>
                <c:ptCount val="5"/>
                <c:pt idx="0">
                  <c:v>35.200000000000003</c:v>
                </c:pt>
                <c:pt idx="1">
                  <c:v>6.9</c:v>
                </c:pt>
                <c:pt idx="2">
                  <c:v>2.7</c:v>
                </c:pt>
                <c:pt idx="3">
                  <c:v>23.8</c:v>
                </c:pt>
                <c:pt idx="4">
                  <c:v>5.9</c:v>
                </c:pt>
              </c:numCache>
            </c:numRef>
          </c:val>
          <c:extLst>
            <c:ext xmlns:c16="http://schemas.microsoft.com/office/drawing/2014/chart" uri="{C3380CC4-5D6E-409C-BE32-E72D297353CC}">
              <c16:uniqueId val="{00000001-DF66-4D65-A725-6104E7C3A564}"/>
            </c:ext>
          </c:extLst>
        </c:ser>
        <c:ser>
          <c:idx val="2"/>
          <c:order val="2"/>
          <c:tx>
            <c:strRef>
              <c:f>'Kouluterveyskyselyn aikasarjat '!$D$25</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'!$D$26:$D$30</c:f>
              <c:numCache>
                <c:formatCode>#\ ##0.0</c:formatCode>
                <c:ptCount val="5"/>
                <c:pt idx="0">
                  <c:v>30.4</c:v>
                </c:pt>
                <c:pt idx="1">
                  <c:v>5.6</c:v>
                </c:pt>
                <c:pt idx="2">
                  <c:v>1.9</c:v>
                </c:pt>
                <c:pt idx="3">
                  <c:v>4.3</c:v>
                </c:pt>
                <c:pt idx="4">
                  <c:v>3.1</c:v>
                </c:pt>
              </c:numCache>
            </c:numRef>
          </c:val>
          <c:extLst>
            <c:ext xmlns:c16="http://schemas.microsoft.com/office/drawing/2014/chart" uri="{C3380CC4-5D6E-409C-BE32-E72D297353CC}">
              <c16:uniqueId val="{00000002-DF66-4D65-A725-6104E7C3A564}"/>
            </c:ext>
          </c:extLst>
        </c:ser>
        <c:ser>
          <c:idx val="3"/>
          <c:order val="3"/>
          <c:tx>
            <c:strRef>
              <c:f>'Kouluterveyskyselyn aikasarjat '!$E$25</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'!$A$26:$A$30</c:f>
              <c:strCache>
                <c:ptCount val="5"/>
                <c:pt idx="0">
                  <c:v>Perheen koettu taloudellinen tilanne kohtalainen tai sitä huonompi, %</c:v>
                </c:pt>
                <c:pt idx="1">
                  <c:v>Keskusteluvaikeuksia vanhempien kanssa, %</c:v>
                </c:pt>
                <c:pt idx="2">
                  <c:v>Koulukiusattuna vähintään kerran viikossa, %</c:v>
                </c:pt>
                <c:pt idx="3">
                  <c:v>Kokenut häiritsevää seksuaalista ehdottelua tai ahdistelua vuoden aikana, %</c:v>
                </c:pt>
                <c:pt idx="4">
                  <c:v>Kokenut vanhempien tai muiden huoltapitävien aikuisten fyysistä väkivaltaa vuoden aikana, %</c:v>
                </c:pt>
              </c:strCache>
            </c:strRef>
          </c:cat>
          <c:val>
            <c:numRef>
              <c:f>'Kouluterveyskyselyn aikasarjat '!$E$26:$E$30</c:f>
              <c:numCache>
                <c:formatCode>#\ ##0.0</c:formatCode>
                <c:ptCount val="5"/>
                <c:pt idx="0">
                  <c:v>36.200000000000003</c:v>
                </c:pt>
                <c:pt idx="1">
                  <c:v>3.4</c:v>
                </c:pt>
                <c:pt idx="2">
                  <c:v>1.1000000000000001</c:v>
                </c:pt>
                <c:pt idx="3">
                  <c:v>11.5</c:v>
                </c:pt>
                <c:pt idx="4">
                  <c:v>5.2</c:v>
                </c:pt>
              </c:numCache>
            </c:numRef>
          </c:val>
          <c:extLst>
            <c:ext xmlns:c16="http://schemas.microsoft.com/office/drawing/2014/chart" uri="{C3380CC4-5D6E-409C-BE32-E72D297353CC}">
              <c16:uniqueId val="{00000003-DF66-4D65-A725-6104E7C3A564}"/>
            </c:ext>
          </c:extLst>
        </c:ser>
        <c:dLbls>
          <c:showLegendKey val="0"/>
          <c:showVal val="0"/>
          <c:showCatName val="0"/>
          <c:showSerName val="0"/>
          <c:showPercent val="0"/>
          <c:showBubbleSize val="0"/>
        </c:dLbls>
        <c:gapWidth val="182"/>
        <c:axId val="633016600"/>
        <c:axId val="633018240"/>
      </c:barChart>
      <c:catAx>
        <c:axId val="633016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33018240"/>
        <c:crosses val="autoZero"/>
        <c:auto val="1"/>
        <c:lblAlgn val="ctr"/>
        <c:lblOffset val="100"/>
        <c:noMultiLvlLbl val="0"/>
      </c:catAx>
      <c:valAx>
        <c:axId val="63301824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33016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Palvelut ja avun saanti</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'!$B$31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'!$B$32:$B$36</c:f>
              <c:numCache>
                <c:formatCode>#\ ##0.0</c:formatCode>
                <c:ptCount val="5"/>
                <c:pt idx="0">
                  <c:v>51.7</c:v>
                </c:pt>
                <c:pt idx="1">
                  <c:v>24.8</c:v>
                </c:pt>
                <c:pt idx="2">
                  <c:v>16.600000000000001</c:v>
                </c:pt>
                <c:pt idx="3">
                  <c:v>9.8000000000000007</c:v>
                </c:pt>
                <c:pt idx="4">
                  <c:v>8.6999999999999993</c:v>
                </c:pt>
              </c:numCache>
            </c:numRef>
          </c:val>
          <c:extLst>
            <c:ext xmlns:c16="http://schemas.microsoft.com/office/drawing/2014/chart" uri="{C3380CC4-5D6E-409C-BE32-E72D297353CC}">
              <c16:uniqueId val="{00000000-57EB-40A6-A896-AB86B2EF5927}"/>
            </c:ext>
          </c:extLst>
        </c:ser>
        <c:ser>
          <c:idx val="1"/>
          <c:order val="1"/>
          <c:tx>
            <c:strRef>
              <c:f>'Kouluterveyskyselyn aikasarjat '!$C$31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'!$C$32:$C$36</c:f>
              <c:numCache>
                <c:formatCode>#\ ##0.0</c:formatCode>
                <c:ptCount val="5"/>
                <c:pt idx="0">
                  <c:v>48.6</c:v>
                </c:pt>
                <c:pt idx="1">
                  <c:v>19.3</c:v>
                </c:pt>
                <c:pt idx="2">
                  <c:v>14.8</c:v>
                </c:pt>
                <c:pt idx="3">
                  <c:v>8.5</c:v>
                </c:pt>
                <c:pt idx="4">
                  <c:v>6.6</c:v>
                </c:pt>
              </c:numCache>
            </c:numRef>
          </c:val>
          <c:extLst>
            <c:ext xmlns:c16="http://schemas.microsoft.com/office/drawing/2014/chart" uri="{C3380CC4-5D6E-409C-BE32-E72D297353CC}">
              <c16:uniqueId val="{00000001-57EB-40A6-A896-AB86B2EF5927}"/>
            </c:ext>
          </c:extLst>
        </c:ser>
        <c:ser>
          <c:idx val="2"/>
          <c:order val="2"/>
          <c:tx>
            <c:strRef>
              <c:f>'Kouluterveyskyselyn aikasarjat '!$D$31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'!$D$32:$D$36</c:f>
              <c:numCache>
                <c:formatCode>#\ ##0.0</c:formatCode>
                <c:ptCount val="5"/>
                <c:pt idx="0">
                  <c:v>41.4</c:v>
                </c:pt>
                <c:pt idx="1">
                  <c:v>22.1</c:v>
                </c:pt>
                <c:pt idx="2">
                  <c:v>5.6</c:v>
                </c:pt>
                <c:pt idx="3">
                  <c:v>1.9</c:v>
                </c:pt>
                <c:pt idx="4">
                  <c:v>2.5</c:v>
                </c:pt>
              </c:numCache>
            </c:numRef>
          </c:val>
          <c:extLst>
            <c:ext xmlns:c16="http://schemas.microsoft.com/office/drawing/2014/chart" uri="{C3380CC4-5D6E-409C-BE32-E72D297353CC}">
              <c16:uniqueId val="{00000002-57EB-40A6-A896-AB86B2EF5927}"/>
            </c:ext>
          </c:extLst>
        </c:ser>
        <c:ser>
          <c:idx val="3"/>
          <c:order val="3"/>
          <c:tx>
            <c:strRef>
              <c:f>'Kouluterveyskyselyn aikasarjat '!$E$31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'!$A$32:$A$36</c:f>
              <c:strCache>
                <c:ptCount val="5"/>
                <c:pt idx="0">
                  <c:v>Mahdollisuus keskustella koulussa aikuisen kanssa mieltä painavista asioista, %</c:v>
                </c:pt>
                <c:pt idx="1">
                  <c:v>Käynyt kouluterveydenhoitajalla muuten kuin terveystarkastuksessa lukuvuoden aikana, %</c:v>
                </c:pt>
                <c:pt idx="2">
                  <c:v>Käynyt koululääkärillä muuten kuin terveystarkastuksessa lukuvuoden aikana, %</c:v>
                </c:pt>
                <c:pt idx="3">
                  <c:v>Käynyt koulukuraattorilla lukuvuoden aikana, %</c:v>
                </c:pt>
                <c:pt idx="4">
                  <c:v>Käynyt koulupsykologilla lukuvuoden aikana, %</c:v>
                </c:pt>
              </c:strCache>
            </c:strRef>
          </c:cat>
          <c:val>
            <c:numRef>
              <c:f>'Kouluterveyskyselyn aikasarjat '!$E$32:$E$36</c:f>
              <c:numCache>
                <c:formatCode>#\ ##0.0</c:formatCode>
                <c:ptCount val="5"/>
                <c:pt idx="0">
                  <c:v>44.7</c:v>
                </c:pt>
                <c:pt idx="1">
                  <c:v>18.7</c:v>
                </c:pt>
                <c:pt idx="2">
                  <c:v>8.6</c:v>
                </c:pt>
                <c:pt idx="3">
                  <c:v>8.1999999999999993</c:v>
                </c:pt>
                <c:pt idx="4">
                  <c:v>4.5</c:v>
                </c:pt>
              </c:numCache>
            </c:numRef>
          </c:val>
          <c:extLst>
            <c:ext xmlns:c16="http://schemas.microsoft.com/office/drawing/2014/chart" uri="{C3380CC4-5D6E-409C-BE32-E72D297353CC}">
              <c16:uniqueId val="{00000003-57EB-40A6-A896-AB86B2EF5927}"/>
            </c:ext>
          </c:extLst>
        </c:ser>
        <c:dLbls>
          <c:showLegendKey val="0"/>
          <c:showVal val="0"/>
          <c:showCatName val="0"/>
          <c:showSerName val="0"/>
          <c:showPercent val="0"/>
          <c:showBubbleSize val="0"/>
        </c:dLbls>
        <c:gapWidth val="182"/>
        <c:axId val="506527680"/>
        <c:axId val="506522760"/>
      </c:barChart>
      <c:catAx>
        <c:axId val="50652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06522760"/>
        <c:crosses val="autoZero"/>
        <c:auto val="1"/>
        <c:lblAlgn val="ctr"/>
        <c:lblOffset val="100"/>
        <c:noMultiLvlLbl val="0"/>
      </c:catAx>
      <c:valAx>
        <c:axId val="5065227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50652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Elintavat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v>Koko maa 2021</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20'!$A$13:$A$17</c:f>
              <c:strCache>
                <c:ptCount val="5"/>
                <c:pt idx="0">
                  <c:v>Hampaiden harjaus harvemmin kuin kahdesti päivässä, %</c:v>
                </c:pt>
                <c:pt idx="1">
                  <c:v>Ei syö aamupalaa joka arkiaamu, %</c:v>
                </c:pt>
                <c:pt idx="2">
                  <c:v>Vähintään tunnin päivässä liikkuvat, %</c:v>
                </c:pt>
                <c:pt idx="3">
                  <c:v>Käyttänyt jotain tupakkatuotetta tai sähkösavuketta vähintään kerran, %</c:v>
                </c:pt>
                <c:pt idx="4">
                  <c:v>Yrittänyt usein viettää vähemmän aikaa netissä, mutta ei ole onnistunut, %</c:v>
                </c:pt>
              </c:strCache>
            </c:strRef>
          </c:cat>
          <c:val>
            <c:numRef>
              <c:f>'Kouluterveyskyselyn tulokset 20'!$B$13:$B$17</c:f>
              <c:numCache>
                <c:formatCode>#\ ##0.0</c:formatCode>
                <c:ptCount val="5"/>
                <c:pt idx="0">
                  <c:v>30.2</c:v>
                </c:pt>
                <c:pt idx="1">
                  <c:v>27.3</c:v>
                </c:pt>
                <c:pt idx="2">
                  <c:v>42.8</c:v>
                </c:pt>
                <c:pt idx="3">
                  <c:v>3.5</c:v>
                </c:pt>
                <c:pt idx="4">
                  <c:v>37.4</c:v>
                </c:pt>
              </c:numCache>
            </c:numRef>
          </c:val>
          <c:extLst>
            <c:ext xmlns:c16="http://schemas.microsoft.com/office/drawing/2014/chart" uri="{C3380CC4-5D6E-409C-BE32-E72D297353CC}">
              <c16:uniqueId val="{00000000-D31E-4D8B-8188-669F4061B5C4}"/>
            </c:ext>
          </c:extLst>
        </c:ser>
        <c:ser>
          <c:idx val="1"/>
          <c:order val="1"/>
          <c:tx>
            <c:v>P-P 2021</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20'!$A$13:$A$17</c:f>
              <c:strCache>
                <c:ptCount val="5"/>
                <c:pt idx="0">
                  <c:v>Hampaiden harjaus harvemmin kuin kahdesti päivässä, %</c:v>
                </c:pt>
                <c:pt idx="1">
                  <c:v>Ei syö aamupalaa joka arkiaamu, %</c:v>
                </c:pt>
                <c:pt idx="2">
                  <c:v>Vähintään tunnin päivässä liikkuvat, %</c:v>
                </c:pt>
                <c:pt idx="3">
                  <c:v>Käyttänyt jotain tupakkatuotetta tai sähkösavuketta vähintään kerran, %</c:v>
                </c:pt>
                <c:pt idx="4">
                  <c:v>Yrittänyt usein viettää vähemmän aikaa netissä, mutta ei ole onnistunut, %</c:v>
                </c:pt>
              </c:strCache>
            </c:strRef>
          </c:cat>
          <c:val>
            <c:numRef>
              <c:f>'Kouluterveyskyselyn tulokset 20'!$C$13:$C$17</c:f>
              <c:numCache>
                <c:formatCode>#\ ##0.0</c:formatCode>
                <c:ptCount val="5"/>
                <c:pt idx="0">
                  <c:v>35.299999999999997</c:v>
                </c:pt>
                <c:pt idx="1">
                  <c:v>26.9</c:v>
                </c:pt>
                <c:pt idx="2">
                  <c:v>47</c:v>
                </c:pt>
                <c:pt idx="3">
                  <c:v>3.6</c:v>
                </c:pt>
                <c:pt idx="4">
                  <c:v>35.700000000000003</c:v>
                </c:pt>
              </c:numCache>
            </c:numRef>
          </c:val>
          <c:extLst>
            <c:ext xmlns:c16="http://schemas.microsoft.com/office/drawing/2014/chart" uri="{C3380CC4-5D6E-409C-BE32-E72D297353CC}">
              <c16:uniqueId val="{00000001-D31E-4D8B-8188-669F4061B5C4}"/>
            </c:ext>
          </c:extLst>
        </c:ser>
        <c:ser>
          <c:idx val="2"/>
          <c:order val="2"/>
          <c:tx>
            <c:v>Nivala 2019</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20'!$A$13:$A$17</c:f>
              <c:strCache>
                <c:ptCount val="5"/>
                <c:pt idx="0">
                  <c:v>Hampaiden harjaus harvemmin kuin kahdesti päivässä, %</c:v>
                </c:pt>
                <c:pt idx="1">
                  <c:v>Ei syö aamupalaa joka arkiaamu, %</c:v>
                </c:pt>
                <c:pt idx="2">
                  <c:v>Vähintään tunnin päivässä liikkuvat, %</c:v>
                </c:pt>
                <c:pt idx="3">
                  <c:v>Käyttänyt jotain tupakkatuotetta tai sähkösavuketta vähintään kerran, %</c:v>
                </c:pt>
                <c:pt idx="4">
                  <c:v>Yrittänyt usein viettää vähemmän aikaa netissä, mutta ei ole onnistunut, %</c:v>
                </c:pt>
              </c:strCache>
            </c:strRef>
          </c:cat>
          <c:val>
            <c:numRef>
              <c:f>'Kouluterveyskyselyn tulokset 20'!$D$13:$D$17</c:f>
              <c:numCache>
                <c:formatCode>#\ ##0.0</c:formatCode>
                <c:ptCount val="5"/>
                <c:pt idx="0">
                  <c:v>59.6</c:v>
                </c:pt>
                <c:pt idx="1">
                  <c:v>29.3</c:v>
                </c:pt>
                <c:pt idx="2">
                  <c:v>40.4</c:v>
                </c:pt>
                <c:pt idx="3">
                  <c:v>5.6</c:v>
                </c:pt>
                <c:pt idx="4">
                  <c:v>45.5</c:v>
                </c:pt>
              </c:numCache>
            </c:numRef>
          </c:val>
          <c:extLst>
            <c:ext xmlns:c16="http://schemas.microsoft.com/office/drawing/2014/chart" uri="{C3380CC4-5D6E-409C-BE32-E72D297353CC}">
              <c16:uniqueId val="{00000002-D31E-4D8B-8188-669F4061B5C4}"/>
            </c:ext>
          </c:extLst>
        </c:ser>
        <c:ser>
          <c:idx val="3"/>
          <c:order val="3"/>
          <c:tx>
            <c:v>Nivala 2021</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20'!$A$13:$A$17</c:f>
              <c:strCache>
                <c:ptCount val="5"/>
                <c:pt idx="0">
                  <c:v>Hampaiden harjaus harvemmin kuin kahdesti päivässä, %</c:v>
                </c:pt>
                <c:pt idx="1">
                  <c:v>Ei syö aamupalaa joka arkiaamu, %</c:v>
                </c:pt>
                <c:pt idx="2">
                  <c:v>Vähintään tunnin päivässä liikkuvat, %</c:v>
                </c:pt>
                <c:pt idx="3">
                  <c:v>Käyttänyt jotain tupakkatuotetta tai sähkösavuketta vähintään kerran, %</c:v>
                </c:pt>
                <c:pt idx="4">
                  <c:v>Yrittänyt usein viettää vähemmän aikaa netissä, mutta ei ole onnistunut, %</c:v>
                </c:pt>
              </c:strCache>
            </c:strRef>
          </c:cat>
          <c:val>
            <c:numRef>
              <c:f>'Kouluterveyskyselyn tulokset 20'!$E$13:$E$17</c:f>
              <c:numCache>
                <c:formatCode>#\ ##0.0</c:formatCode>
                <c:ptCount val="5"/>
                <c:pt idx="0">
                  <c:v>52.1</c:v>
                </c:pt>
                <c:pt idx="1">
                  <c:v>32.1</c:v>
                </c:pt>
                <c:pt idx="2">
                  <c:v>50.6</c:v>
                </c:pt>
                <c:pt idx="3">
                  <c:v>4</c:v>
                </c:pt>
                <c:pt idx="4">
                  <c:v>37.1</c:v>
                </c:pt>
              </c:numCache>
            </c:numRef>
          </c:val>
          <c:extLst>
            <c:ext xmlns:c16="http://schemas.microsoft.com/office/drawing/2014/chart" uri="{C3380CC4-5D6E-409C-BE32-E72D297353CC}">
              <c16:uniqueId val="{00000003-D31E-4D8B-8188-669F4061B5C4}"/>
            </c:ext>
          </c:extLst>
        </c:ser>
        <c:dLbls>
          <c:showLegendKey val="0"/>
          <c:showVal val="0"/>
          <c:showCatName val="0"/>
          <c:showSerName val="0"/>
          <c:showPercent val="0"/>
          <c:showBubbleSize val="0"/>
        </c:dLbls>
        <c:gapWidth val="182"/>
        <c:axId val="363317128"/>
        <c:axId val="353957624"/>
      </c:barChart>
      <c:catAx>
        <c:axId val="363317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53957624"/>
        <c:crosses val="autoZero"/>
        <c:auto val="1"/>
        <c:lblAlgn val="ctr"/>
        <c:lblOffset val="100"/>
        <c:noMultiLvlLbl val="0"/>
      </c:catAx>
      <c:valAx>
        <c:axId val="3539576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63317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a:t>Koulunkäynti ja perhe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tulokset 20'!$B$1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Pitää koulunkäynnistä, %</c:v>
                </c:pt>
                <c:pt idx="1">
                  <c:v>Paljon vaikeuksia lukemisessa, laskemisessa tai kirjoittamisessa, %</c:v>
                </c:pt>
                <c:pt idx="2">
                  <c:v>Luokassa uskaltaa sanoa mielipiteensä, %</c:v>
                </c:pt>
                <c:pt idx="3">
                  <c:v>Tulee hyvin toimeen opettajien kanssa, %</c:v>
                </c:pt>
                <c:pt idx="4">
                  <c:v>Keskusteluvaikeuksia vanhempien kanssa, %</c:v>
                </c:pt>
                <c:pt idx="5">
                  <c:v>Koulukiusattuna vähintään kerran viikossa, %</c:v>
                </c:pt>
              </c:strCache>
            </c:strRef>
          </c:cat>
          <c:val>
            <c:numRef>
              <c:f>'Kouluterveyskyselyn tulokset 20'!$B$2:$B$7</c:f>
              <c:numCache>
                <c:formatCode>#\ ##0.0</c:formatCode>
                <c:ptCount val="6"/>
                <c:pt idx="0">
                  <c:v>77.2</c:v>
                </c:pt>
                <c:pt idx="1">
                  <c:v>3.2</c:v>
                </c:pt>
                <c:pt idx="2">
                  <c:v>51.2</c:v>
                </c:pt>
                <c:pt idx="3">
                  <c:v>81.400000000000006</c:v>
                </c:pt>
                <c:pt idx="4">
                  <c:v>2.6</c:v>
                </c:pt>
                <c:pt idx="5">
                  <c:v>7.9</c:v>
                </c:pt>
              </c:numCache>
            </c:numRef>
          </c:val>
          <c:extLst>
            <c:ext xmlns:c16="http://schemas.microsoft.com/office/drawing/2014/chart" uri="{C3380CC4-5D6E-409C-BE32-E72D297353CC}">
              <c16:uniqueId val="{00000000-2078-4298-BB70-D2F51106E1F1}"/>
            </c:ext>
          </c:extLst>
        </c:ser>
        <c:ser>
          <c:idx val="1"/>
          <c:order val="1"/>
          <c:tx>
            <c:strRef>
              <c:f>'Kouluterveyskyselyn tulokset 20'!$C$1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Pitää koulunkäynnistä, %</c:v>
                </c:pt>
                <c:pt idx="1">
                  <c:v>Paljon vaikeuksia lukemisessa, laskemisessa tai kirjoittamisessa, %</c:v>
                </c:pt>
                <c:pt idx="2">
                  <c:v>Luokassa uskaltaa sanoa mielipiteensä, %</c:v>
                </c:pt>
                <c:pt idx="3">
                  <c:v>Tulee hyvin toimeen opettajien kanssa, %</c:v>
                </c:pt>
                <c:pt idx="4">
                  <c:v>Keskusteluvaikeuksia vanhempien kanssa, %</c:v>
                </c:pt>
                <c:pt idx="5">
                  <c:v>Koulukiusattuna vähintään kerran viikossa, %</c:v>
                </c:pt>
              </c:strCache>
            </c:strRef>
          </c:cat>
          <c:val>
            <c:numRef>
              <c:f>'Kouluterveyskyselyn tulokset 20'!$C$2:$C$7</c:f>
              <c:numCache>
                <c:formatCode>#\ ##0.0</c:formatCode>
                <c:ptCount val="6"/>
                <c:pt idx="0">
                  <c:v>77.900000000000006</c:v>
                </c:pt>
                <c:pt idx="1">
                  <c:v>2.7</c:v>
                </c:pt>
                <c:pt idx="2">
                  <c:v>52</c:v>
                </c:pt>
                <c:pt idx="3">
                  <c:v>83.1</c:v>
                </c:pt>
                <c:pt idx="4">
                  <c:v>2.2000000000000002</c:v>
                </c:pt>
                <c:pt idx="5">
                  <c:v>6.4</c:v>
                </c:pt>
              </c:numCache>
            </c:numRef>
          </c:val>
          <c:extLst>
            <c:ext xmlns:c16="http://schemas.microsoft.com/office/drawing/2014/chart" uri="{C3380CC4-5D6E-409C-BE32-E72D297353CC}">
              <c16:uniqueId val="{00000001-2078-4298-BB70-D2F51106E1F1}"/>
            </c:ext>
          </c:extLst>
        </c:ser>
        <c:ser>
          <c:idx val="2"/>
          <c:order val="2"/>
          <c:tx>
            <c:strRef>
              <c:f>'Kouluterveyskyselyn tulokset 20'!$D$1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Pitää koulunkäynnistä, %</c:v>
                </c:pt>
                <c:pt idx="1">
                  <c:v>Paljon vaikeuksia lukemisessa, laskemisessa tai kirjoittamisessa, %</c:v>
                </c:pt>
                <c:pt idx="2">
                  <c:v>Luokassa uskaltaa sanoa mielipiteensä, %</c:v>
                </c:pt>
                <c:pt idx="3">
                  <c:v>Tulee hyvin toimeen opettajien kanssa, %</c:v>
                </c:pt>
                <c:pt idx="4">
                  <c:v>Keskusteluvaikeuksia vanhempien kanssa, %</c:v>
                </c:pt>
                <c:pt idx="5">
                  <c:v>Koulukiusattuna vähintään kerran viikossa, %</c:v>
                </c:pt>
              </c:strCache>
            </c:strRef>
          </c:cat>
          <c:val>
            <c:numRef>
              <c:f>'Kouluterveyskyselyn tulokset 20'!$D$2:$D$7</c:f>
              <c:numCache>
                <c:formatCode>#\ ##0.0</c:formatCode>
                <c:ptCount val="6"/>
                <c:pt idx="0">
                  <c:v>84.9</c:v>
                </c:pt>
                <c:pt idx="1">
                  <c:v>2.6</c:v>
                </c:pt>
                <c:pt idx="2">
                  <c:v>56.6</c:v>
                </c:pt>
                <c:pt idx="3">
                  <c:v>85.9</c:v>
                </c:pt>
                <c:pt idx="4">
                  <c:v>2</c:v>
                </c:pt>
                <c:pt idx="5">
                  <c:v>4.5999999999999996</c:v>
                </c:pt>
              </c:numCache>
            </c:numRef>
          </c:val>
          <c:extLst>
            <c:ext xmlns:c16="http://schemas.microsoft.com/office/drawing/2014/chart" uri="{C3380CC4-5D6E-409C-BE32-E72D297353CC}">
              <c16:uniqueId val="{00000002-2078-4298-BB70-D2F51106E1F1}"/>
            </c:ext>
          </c:extLst>
        </c:ser>
        <c:ser>
          <c:idx val="3"/>
          <c:order val="3"/>
          <c:tx>
            <c:strRef>
              <c:f>'Kouluterveyskyselyn tulokset 20'!$E$1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Pitää koulunkäynnistä, %</c:v>
                </c:pt>
                <c:pt idx="1">
                  <c:v>Paljon vaikeuksia lukemisessa, laskemisessa tai kirjoittamisessa, %</c:v>
                </c:pt>
                <c:pt idx="2">
                  <c:v>Luokassa uskaltaa sanoa mielipiteensä, %</c:v>
                </c:pt>
                <c:pt idx="3">
                  <c:v>Tulee hyvin toimeen opettajien kanssa, %</c:v>
                </c:pt>
                <c:pt idx="4">
                  <c:v>Keskusteluvaikeuksia vanhempien kanssa, %</c:v>
                </c:pt>
                <c:pt idx="5">
                  <c:v>Koulukiusattuna vähintään kerran viikossa, %</c:v>
                </c:pt>
              </c:strCache>
            </c:strRef>
          </c:cat>
          <c:val>
            <c:numRef>
              <c:f>'Kouluterveyskyselyn tulokset 20'!$E$2:$E$7</c:f>
              <c:numCache>
                <c:formatCode>#\ ##0.0</c:formatCode>
                <c:ptCount val="6"/>
                <c:pt idx="0">
                  <c:v>78.400000000000006</c:v>
                </c:pt>
                <c:pt idx="1">
                  <c:v>1.2</c:v>
                </c:pt>
                <c:pt idx="2">
                  <c:v>54.1</c:v>
                </c:pt>
                <c:pt idx="3">
                  <c:v>83.8</c:v>
                </c:pt>
                <c:pt idx="4">
                  <c:v>1.5</c:v>
                </c:pt>
                <c:pt idx="5">
                  <c:v>6.4</c:v>
                </c:pt>
              </c:numCache>
            </c:numRef>
          </c:val>
          <c:extLst>
            <c:ext xmlns:c16="http://schemas.microsoft.com/office/drawing/2014/chart" uri="{C3380CC4-5D6E-409C-BE32-E72D297353CC}">
              <c16:uniqueId val="{00000003-2078-4298-BB70-D2F51106E1F1}"/>
            </c:ext>
          </c:extLst>
        </c:ser>
        <c:dLbls>
          <c:showLegendKey val="0"/>
          <c:showVal val="0"/>
          <c:showCatName val="0"/>
          <c:showSerName val="0"/>
          <c:showPercent val="0"/>
          <c:showBubbleSize val="0"/>
        </c:dLbls>
        <c:gapWidth val="182"/>
        <c:axId val="618870624"/>
        <c:axId val="618871280"/>
      </c:barChart>
      <c:catAx>
        <c:axId val="61887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618871280"/>
        <c:crosses val="autoZero"/>
        <c:auto val="1"/>
        <c:lblAlgn val="ctr"/>
        <c:lblOffset val="100"/>
        <c:noMultiLvlLbl val="0"/>
      </c:catAx>
      <c:valAx>
        <c:axId val="61887128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61887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dirty="0"/>
              <a:t>Kasvuympäristön</a:t>
            </a:r>
            <a:r>
              <a:rPr lang="fi-FI" baseline="0" dirty="0"/>
              <a:t> turvallisuus ja avun saanti</a:t>
            </a:r>
            <a:endParaRPr lang="fi-FI"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tulokset 20'!$B$8</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20'!$A$9:$A$14</c:f>
              <c:strCache>
                <c:ptCount val="6"/>
                <c:pt idx="0">
                  <c:v>Kokenut seksuaalista kommentointia, ehdottelua, viestittelyä tai kuvamateriaalin näyttämistä vuoden aikana, %</c:v>
                </c:pt>
                <c:pt idx="1">
                  <c:v>Kokenut vanhempien tai muiden huoltapitävien aikuisten fyysistä väkivaltaa vuoden aikana, %</c:v>
                </c:pt>
                <c:pt idx="2">
                  <c:v>Mahdollisuus keskustella koulussa aikuisen kanssa mieltä painavista asioista, %</c:v>
                </c:pt>
                <c:pt idx="3">
                  <c:v>Käynyt kouluterveydenhoitajalla vähintään 2 kertaa lukuvuoden aikana, %</c:v>
                </c:pt>
                <c:pt idx="4">
                  <c:v>Käynyt koulukuraattorilla lukuvuoden aikana, %</c:v>
                </c:pt>
                <c:pt idx="5">
                  <c:v>Käynyt koulupsykologilla lukuvuoden aikana, %</c:v>
                </c:pt>
              </c:strCache>
            </c:strRef>
          </c:cat>
          <c:val>
            <c:numRef>
              <c:f>'Kouluterveyskyselyn tulokset 20'!$B$9:$B$14</c:f>
              <c:numCache>
                <c:formatCode>#\ ##0.0</c:formatCode>
                <c:ptCount val="6"/>
                <c:pt idx="0">
                  <c:v>8.3000000000000007</c:v>
                </c:pt>
                <c:pt idx="1">
                  <c:v>15.1</c:v>
                </c:pt>
                <c:pt idx="2">
                  <c:v>56.1</c:v>
                </c:pt>
                <c:pt idx="3">
                  <c:v>39.6</c:v>
                </c:pt>
                <c:pt idx="4">
                  <c:v>14.2</c:v>
                </c:pt>
                <c:pt idx="5">
                  <c:v>4.9000000000000004</c:v>
                </c:pt>
              </c:numCache>
            </c:numRef>
          </c:val>
          <c:extLst>
            <c:ext xmlns:c16="http://schemas.microsoft.com/office/drawing/2014/chart" uri="{C3380CC4-5D6E-409C-BE32-E72D297353CC}">
              <c16:uniqueId val="{00000000-600A-48FA-AB6B-E35CCEF9B15F}"/>
            </c:ext>
          </c:extLst>
        </c:ser>
        <c:ser>
          <c:idx val="1"/>
          <c:order val="1"/>
          <c:tx>
            <c:strRef>
              <c:f>'Kouluterveyskyselyn tulokset 20'!$C$8</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20'!$A$9:$A$14</c:f>
              <c:strCache>
                <c:ptCount val="6"/>
                <c:pt idx="0">
                  <c:v>Kokenut seksuaalista kommentointia, ehdottelua, viestittelyä tai kuvamateriaalin näyttämistä vuoden aikana, %</c:v>
                </c:pt>
                <c:pt idx="1">
                  <c:v>Kokenut vanhempien tai muiden huoltapitävien aikuisten fyysistä väkivaltaa vuoden aikana, %</c:v>
                </c:pt>
                <c:pt idx="2">
                  <c:v>Mahdollisuus keskustella koulussa aikuisen kanssa mieltä painavista asioista, %</c:v>
                </c:pt>
                <c:pt idx="3">
                  <c:v>Käynyt kouluterveydenhoitajalla vähintään 2 kertaa lukuvuoden aikana, %</c:v>
                </c:pt>
                <c:pt idx="4">
                  <c:v>Käynyt koulukuraattorilla lukuvuoden aikana, %</c:v>
                </c:pt>
                <c:pt idx="5">
                  <c:v>Käynyt koulupsykologilla lukuvuoden aikana, %</c:v>
                </c:pt>
              </c:strCache>
            </c:strRef>
          </c:cat>
          <c:val>
            <c:numRef>
              <c:f>'Kouluterveyskyselyn tulokset 20'!$C$9:$C$14</c:f>
              <c:numCache>
                <c:formatCode>#\ ##0.0</c:formatCode>
                <c:ptCount val="6"/>
                <c:pt idx="0">
                  <c:v>7.2</c:v>
                </c:pt>
                <c:pt idx="1">
                  <c:v>15.7</c:v>
                </c:pt>
                <c:pt idx="2">
                  <c:v>54.8</c:v>
                </c:pt>
                <c:pt idx="3">
                  <c:v>37.799999999999997</c:v>
                </c:pt>
                <c:pt idx="4">
                  <c:v>10.6</c:v>
                </c:pt>
                <c:pt idx="5">
                  <c:v>3.3</c:v>
                </c:pt>
              </c:numCache>
            </c:numRef>
          </c:val>
          <c:extLst>
            <c:ext xmlns:c16="http://schemas.microsoft.com/office/drawing/2014/chart" uri="{C3380CC4-5D6E-409C-BE32-E72D297353CC}">
              <c16:uniqueId val="{00000001-600A-48FA-AB6B-E35CCEF9B15F}"/>
            </c:ext>
          </c:extLst>
        </c:ser>
        <c:ser>
          <c:idx val="2"/>
          <c:order val="2"/>
          <c:tx>
            <c:strRef>
              <c:f>'Kouluterveyskyselyn tulokset 20'!$D$8</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20'!$A$9:$A$14</c:f>
              <c:strCache>
                <c:ptCount val="6"/>
                <c:pt idx="0">
                  <c:v>Kokenut seksuaalista kommentointia, ehdottelua, viestittelyä tai kuvamateriaalin näyttämistä vuoden aikana, %</c:v>
                </c:pt>
                <c:pt idx="1">
                  <c:v>Kokenut vanhempien tai muiden huoltapitävien aikuisten fyysistä väkivaltaa vuoden aikana, %</c:v>
                </c:pt>
                <c:pt idx="2">
                  <c:v>Mahdollisuus keskustella koulussa aikuisen kanssa mieltä painavista asioista, %</c:v>
                </c:pt>
                <c:pt idx="3">
                  <c:v>Käynyt kouluterveydenhoitajalla vähintään 2 kertaa lukuvuoden aikana, %</c:v>
                </c:pt>
                <c:pt idx="4">
                  <c:v>Käynyt koulukuraattorilla lukuvuoden aikana, %</c:v>
                </c:pt>
                <c:pt idx="5">
                  <c:v>Käynyt koulupsykologilla lukuvuoden aikana, %</c:v>
                </c:pt>
              </c:strCache>
            </c:strRef>
          </c:cat>
          <c:val>
            <c:numRef>
              <c:f>'Kouluterveyskyselyn tulokset 20'!$D$9:$D$14</c:f>
              <c:numCache>
                <c:formatCode>#\ ##0.0</c:formatCode>
                <c:ptCount val="6"/>
                <c:pt idx="0">
                  <c:v>3.9</c:v>
                </c:pt>
                <c:pt idx="1">
                  <c:v>14.1</c:v>
                </c:pt>
                <c:pt idx="2">
                  <c:v>58.6</c:v>
                </c:pt>
                <c:pt idx="3">
                  <c:v>47.7</c:v>
                </c:pt>
                <c:pt idx="4">
                  <c:v>28.7</c:v>
                </c:pt>
                <c:pt idx="5">
                  <c:v>2.7</c:v>
                </c:pt>
              </c:numCache>
            </c:numRef>
          </c:val>
          <c:extLst>
            <c:ext xmlns:c16="http://schemas.microsoft.com/office/drawing/2014/chart" uri="{C3380CC4-5D6E-409C-BE32-E72D297353CC}">
              <c16:uniqueId val="{00000002-600A-48FA-AB6B-E35CCEF9B15F}"/>
            </c:ext>
          </c:extLst>
        </c:ser>
        <c:ser>
          <c:idx val="3"/>
          <c:order val="3"/>
          <c:tx>
            <c:strRef>
              <c:f>'Kouluterveyskyselyn tulokset 20'!$E$8</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20'!$A$9:$A$14</c:f>
              <c:strCache>
                <c:ptCount val="6"/>
                <c:pt idx="0">
                  <c:v>Kokenut seksuaalista kommentointia, ehdottelua, viestittelyä tai kuvamateriaalin näyttämistä vuoden aikana, %</c:v>
                </c:pt>
                <c:pt idx="1">
                  <c:v>Kokenut vanhempien tai muiden huoltapitävien aikuisten fyysistä väkivaltaa vuoden aikana, %</c:v>
                </c:pt>
                <c:pt idx="2">
                  <c:v>Mahdollisuus keskustella koulussa aikuisen kanssa mieltä painavista asioista, %</c:v>
                </c:pt>
                <c:pt idx="3">
                  <c:v>Käynyt kouluterveydenhoitajalla vähintään 2 kertaa lukuvuoden aikana, %</c:v>
                </c:pt>
                <c:pt idx="4">
                  <c:v>Käynyt koulukuraattorilla lukuvuoden aikana, %</c:v>
                </c:pt>
                <c:pt idx="5">
                  <c:v>Käynyt koulupsykologilla lukuvuoden aikana, %</c:v>
                </c:pt>
              </c:strCache>
            </c:strRef>
          </c:cat>
          <c:val>
            <c:numRef>
              <c:f>'Kouluterveyskyselyn tulokset 20'!$E$9:$E$14</c:f>
              <c:numCache>
                <c:formatCode>#\ ##0.0</c:formatCode>
                <c:ptCount val="6"/>
                <c:pt idx="0">
                  <c:v>4.5999999999999996</c:v>
                </c:pt>
                <c:pt idx="1">
                  <c:v>16.600000000000001</c:v>
                </c:pt>
                <c:pt idx="2">
                  <c:v>60.2</c:v>
                </c:pt>
                <c:pt idx="3">
                  <c:v>36.9</c:v>
                </c:pt>
                <c:pt idx="4">
                  <c:v>23.5</c:v>
                </c:pt>
                <c:pt idx="5">
                  <c:v>7.9</c:v>
                </c:pt>
              </c:numCache>
            </c:numRef>
          </c:val>
          <c:extLst>
            <c:ext xmlns:c16="http://schemas.microsoft.com/office/drawing/2014/chart" uri="{C3380CC4-5D6E-409C-BE32-E72D297353CC}">
              <c16:uniqueId val="{00000003-600A-48FA-AB6B-E35CCEF9B15F}"/>
            </c:ext>
          </c:extLst>
        </c:ser>
        <c:dLbls>
          <c:showLegendKey val="0"/>
          <c:showVal val="0"/>
          <c:showCatName val="0"/>
          <c:showSerName val="0"/>
          <c:showPercent val="0"/>
          <c:showBubbleSize val="0"/>
        </c:dLbls>
        <c:gapWidth val="182"/>
        <c:axId val="407084424"/>
        <c:axId val="407088032"/>
      </c:barChart>
      <c:catAx>
        <c:axId val="407084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07088032"/>
        <c:crosses val="autoZero"/>
        <c:auto val="1"/>
        <c:lblAlgn val="ctr"/>
        <c:lblOffset val="100"/>
        <c:noMultiLvlLbl val="0"/>
      </c:catAx>
      <c:valAx>
        <c:axId val="4070880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07084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Korona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v>Koko maa</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20'!$A$51:$A$57</c:f>
              <c:strCache>
                <c:ptCount val="7"/>
                <c:pt idx="0">
                  <c:v>Ollut paljon huolissaan koronavirustartunnan saamisesta, %</c:v>
                </c:pt>
                <c:pt idx="1">
                  <c:v>Ollut paljon huolissaan siitä, että tartuttaa koronaviruksen muihin, %</c:v>
                </c:pt>
                <c:pt idx="2">
                  <c:v>Ollut paljon huolissaan siitä, että läheinen saa koronavirustartunnan, %</c:v>
                </c:pt>
                <c:pt idx="3">
                  <c:v>Koronaepidemia lisännyt perheen kanssa vietettyä aikaa, %</c:v>
                </c:pt>
                <c:pt idx="4">
                  <c:v>Koronaepidemia lisännyt ristiriitoja perheessä, %</c:v>
                </c:pt>
                <c:pt idx="5">
                  <c:v>Koronaepidemia vähentänyt yhteydenpitoa isovanhempiin, %</c:v>
                </c:pt>
                <c:pt idx="6">
                  <c:v>Koronaepidemia vähentänyt yhteydenpitoa kavereihin, %</c:v>
                </c:pt>
              </c:strCache>
            </c:strRef>
          </c:cat>
          <c:val>
            <c:numRef>
              <c:f>'Kouluterveyskyselyn tulokset 20'!$B$51:$B$57</c:f>
              <c:numCache>
                <c:formatCode>#\ ##0.0</c:formatCode>
                <c:ptCount val="7"/>
                <c:pt idx="0">
                  <c:v>8.1999999999999993</c:v>
                </c:pt>
                <c:pt idx="1">
                  <c:v>10.1</c:v>
                </c:pt>
                <c:pt idx="2">
                  <c:v>28.7</c:v>
                </c:pt>
                <c:pt idx="3">
                  <c:v>23.1</c:v>
                </c:pt>
                <c:pt idx="4">
                  <c:v>9</c:v>
                </c:pt>
                <c:pt idx="5">
                  <c:v>51.3</c:v>
                </c:pt>
                <c:pt idx="6">
                  <c:v>30.9</c:v>
                </c:pt>
              </c:numCache>
            </c:numRef>
          </c:val>
          <c:extLst>
            <c:ext xmlns:c16="http://schemas.microsoft.com/office/drawing/2014/chart" uri="{C3380CC4-5D6E-409C-BE32-E72D297353CC}">
              <c16:uniqueId val="{00000000-A9A3-4FA6-BDB6-04F534D1D0C1}"/>
            </c:ext>
          </c:extLst>
        </c:ser>
        <c:ser>
          <c:idx val="1"/>
          <c:order val="1"/>
          <c:tx>
            <c:v>Pohjois-Pohjanmaa</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20'!$A$51:$A$57</c:f>
              <c:strCache>
                <c:ptCount val="7"/>
                <c:pt idx="0">
                  <c:v>Ollut paljon huolissaan koronavirustartunnan saamisesta, %</c:v>
                </c:pt>
                <c:pt idx="1">
                  <c:v>Ollut paljon huolissaan siitä, että tartuttaa koronaviruksen muihin, %</c:v>
                </c:pt>
                <c:pt idx="2">
                  <c:v>Ollut paljon huolissaan siitä, että läheinen saa koronavirustartunnan, %</c:v>
                </c:pt>
                <c:pt idx="3">
                  <c:v>Koronaepidemia lisännyt perheen kanssa vietettyä aikaa, %</c:v>
                </c:pt>
                <c:pt idx="4">
                  <c:v>Koronaepidemia lisännyt ristiriitoja perheessä, %</c:v>
                </c:pt>
                <c:pt idx="5">
                  <c:v>Koronaepidemia vähentänyt yhteydenpitoa isovanhempiin, %</c:v>
                </c:pt>
                <c:pt idx="6">
                  <c:v>Koronaepidemia vähentänyt yhteydenpitoa kavereihin, %</c:v>
                </c:pt>
              </c:strCache>
            </c:strRef>
          </c:cat>
          <c:val>
            <c:numRef>
              <c:f>'Kouluterveyskyselyn tulokset 20'!$C$51:$C$57</c:f>
              <c:numCache>
                <c:formatCode>#\ ##0.0</c:formatCode>
                <c:ptCount val="7"/>
                <c:pt idx="0">
                  <c:v>6.9</c:v>
                </c:pt>
                <c:pt idx="1">
                  <c:v>8.4</c:v>
                </c:pt>
                <c:pt idx="2">
                  <c:v>27.3</c:v>
                </c:pt>
                <c:pt idx="3">
                  <c:v>21.8</c:v>
                </c:pt>
                <c:pt idx="4">
                  <c:v>7.1</c:v>
                </c:pt>
                <c:pt idx="5">
                  <c:v>52.1</c:v>
                </c:pt>
                <c:pt idx="6">
                  <c:v>29.9</c:v>
                </c:pt>
              </c:numCache>
            </c:numRef>
          </c:val>
          <c:extLst>
            <c:ext xmlns:c16="http://schemas.microsoft.com/office/drawing/2014/chart" uri="{C3380CC4-5D6E-409C-BE32-E72D297353CC}">
              <c16:uniqueId val="{00000001-A9A3-4FA6-BDB6-04F534D1D0C1}"/>
            </c:ext>
          </c:extLst>
        </c:ser>
        <c:ser>
          <c:idx val="3"/>
          <c:order val="2"/>
          <c:tx>
            <c:v>Nivala</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20'!$A$51:$A$57</c:f>
              <c:strCache>
                <c:ptCount val="7"/>
                <c:pt idx="0">
                  <c:v>Ollut paljon huolissaan koronavirustartunnan saamisesta, %</c:v>
                </c:pt>
                <c:pt idx="1">
                  <c:v>Ollut paljon huolissaan siitä, että tartuttaa koronaviruksen muihin, %</c:v>
                </c:pt>
                <c:pt idx="2">
                  <c:v>Ollut paljon huolissaan siitä, että läheinen saa koronavirustartunnan, %</c:v>
                </c:pt>
                <c:pt idx="3">
                  <c:v>Koronaepidemia lisännyt perheen kanssa vietettyä aikaa, %</c:v>
                </c:pt>
                <c:pt idx="4">
                  <c:v>Koronaepidemia lisännyt ristiriitoja perheessä, %</c:v>
                </c:pt>
                <c:pt idx="5">
                  <c:v>Koronaepidemia vähentänyt yhteydenpitoa isovanhempiin, %</c:v>
                </c:pt>
                <c:pt idx="6">
                  <c:v>Koronaepidemia vähentänyt yhteydenpitoa kavereihin, %</c:v>
                </c:pt>
              </c:strCache>
            </c:strRef>
          </c:cat>
          <c:val>
            <c:numRef>
              <c:f>'Kouluterveyskyselyn tulokset 20'!$E$51:$E$57</c:f>
              <c:numCache>
                <c:formatCode>#\ ##0.0</c:formatCode>
                <c:ptCount val="7"/>
                <c:pt idx="0">
                  <c:v>7.2</c:v>
                </c:pt>
                <c:pt idx="1">
                  <c:v>8.1999999999999993</c:v>
                </c:pt>
                <c:pt idx="2">
                  <c:v>22.5</c:v>
                </c:pt>
                <c:pt idx="3">
                  <c:v>21.1</c:v>
                </c:pt>
                <c:pt idx="4">
                  <c:v>5.8</c:v>
                </c:pt>
                <c:pt idx="5">
                  <c:v>42.9</c:v>
                </c:pt>
                <c:pt idx="6">
                  <c:v>29.2</c:v>
                </c:pt>
              </c:numCache>
            </c:numRef>
          </c:val>
          <c:extLst>
            <c:ext xmlns:c16="http://schemas.microsoft.com/office/drawing/2014/chart" uri="{C3380CC4-5D6E-409C-BE32-E72D297353CC}">
              <c16:uniqueId val="{00000002-A9A3-4FA6-BDB6-04F534D1D0C1}"/>
            </c:ext>
          </c:extLst>
        </c:ser>
        <c:dLbls>
          <c:showLegendKey val="0"/>
          <c:showVal val="0"/>
          <c:showCatName val="0"/>
          <c:showSerName val="0"/>
          <c:showPercent val="0"/>
          <c:showBubbleSize val="0"/>
        </c:dLbls>
        <c:gapWidth val="182"/>
        <c:axId val="537444096"/>
        <c:axId val="537445736"/>
      </c:barChart>
      <c:catAx>
        <c:axId val="53744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537445736"/>
        <c:crosses val="autoZero"/>
        <c:auto val="1"/>
        <c:lblAlgn val="ctr"/>
        <c:lblOffset val="100"/>
        <c:noMultiLvlLbl val="0"/>
      </c:catAx>
      <c:valAx>
        <c:axId val="5374457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53744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Hyvinvointi, osallisuus ja vapaa-aika</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'!$B$2:$B$6</c:f>
              <c:numCache>
                <c:formatCode>#\ ##0.0</c:formatCode>
                <c:ptCount val="5"/>
                <c:pt idx="0">
                  <c:v>68.2</c:v>
                </c:pt>
                <c:pt idx="1">
                  <c:v>12.6</c:v>
                </c:pt>
                <c:pt idx="2">
                  <c:v>10.8</c:v>
                </c:pt>
                <c:pt idx="3">
                  <c:v>33.4</c:v>
                </c:pt>
                <c:pt idx="4">
                  <c:v>15.9</c:v>
                </c:pt>
              </c:numCache>
            </c:numRef>
          </c:val>
          <c:extLst>
            <c:ext xmlns:c16="http://schemas.microsoft.com/office/drawing/2014/chart" uri="{C3380CC4-5D6E-409C-BE32-E72D297353CC}">
              <c16:uniqueId val="{00000000-9AC9-4E38-B33C-D98E26B1EF5B}"/>
            </c:ext>
          </c:extLst>
        </c:ser>
        <c:ser>
          <c:idx val="1"/>
          <c:order val="1"/>
          <c:tx>
            <c:strRef>
              <c:f>'Kouluterveyskyselyn aikasarjat '!$C$1</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'!$C$2:$C$6</c:f>
              <c:numCache>
                <c:formatCode>#\ ##0.0</c:formatCode>
                <c:ptCount val="5"/>
                <c:pt idx="0">
                  <c:v>69.400000000000006</c:v>
                </c:pt>
                <c:pt idx="1">
                  <c:v>12.5</c:v>
                </c:pt>
                <c:pt idx="2">
                  <c:v>9.1</c:v>
                </c:pt>
                <c:pt idx="3">
                  <c:v>36.200000000000003</c:v>
                </c:pt>
                <c:pt idx="4">
                  <c:v>16.5</c:v>
                </c:pt>
              </c:numCache>
            </c:numRef>
          </c:val>
          <c:extLst>
            <c:ext xmlns:c16="http://schemas.microsoft.com/office/drawing/2014/chart" uri="{C3380CC4-5D6E-409C-BE32-E72D297353CC}">
              <c16:uniqueId val="{00000001-9AC9-4E38-B33C-D98E26B1EF5B}"/>
            </c:ext>
          </c:extLst>
        </c:ser>
        <c:ser>
          <c:idx val="2"/>
          <c:order val="2"/>
          <c:tx>
            <c:strRef>
              <c:f>'Kouluterveyskyselyn aikasarjat '!$D$1</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'!$D$2:$D$6</c:f>
              <c:numCache>
                <c:formatCode>#\ ##0.0</c:formatCode>
                <c:ptCount val="5"/>
                <c:pt idx="0">
                  <c:v>83.3</c:v>
                </c:pt>
                <c:pt idx="1">
                  <c:v>5.4</c:v>
                </c:pt>
                <c:pt idx="2">
                  <c:v>15.4</c:v>
                </c:pt>
                <c:pt idx="3">
                  <c:v>23.6</c:v>
                </c:pt>
                <c:pt idx="4">
                  <c:v>4.9000000000000004</c:v>
                </c:pt>
              </c:numCache>
            </c:numRef>
          </c:val>
          <c:extLst>
            <c:ext xmlns:c16="http://schemas.microsoft.com/office/drawing/2014/chart" uri="{C3380CC4-5D6E-409C-BE32-E72D297353CC}">
              <c16:uniqueId val="{00000002-9AC9-4E38-B33C-D98E26B1EF5B}"/>
            </c:ext>
          </c:extLst>
        </c:ser>
        <c:ser>
          <c:idx val="3"/>
          <c:order val="3"/>
          <c:tx>
            <c:strRef>
              <c:f>'Kouluterveyskyselyn aikasarjat '!$E$1</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Tyytyväinen elämäänsä tällä hetkellä, %</c:v>
                </c:pt>
                <c:pt idx="1">
                  <c:v>Ei koe olevansa tärkeä osa koulu- eikä luokkayhteisöä, %</c:v>
                </c:pt>
                <c:pt idx="2">
                  <c:v>Hyvät vaikutusmahdollisuudet koulussa, %</c:v>
                </c:pt>
                <c:pt idx="3">
                  <c:v>Kokee, että asuinalueella ei ole tarpeeksi oleskelutiloja nuorille, %</c:v>
                </c:pt>
                <c:pt idx="4">
                  <c:v>Tuntee itsensä yksinäiseksi, %</c:v>
                </c:pt>
              </c:strCache>
            </c:strRef>
          </c:cat>
          <c:val>
            <c:numRef>
              <c:f>'Kouluterveyskyselyn aikasarjat '!$E$2:$E$6</c:f>
              <c:numCache>
                <c:formatCode>#\ ##0.0</c:formatCode>
                <c:ptCount val="5"/>
                <c:pt idx="0">
                  <c:v>74.5</c:v>
                </c:pt>
                <c:pt idx="1">
                  <c:v>9.5</c:v>
                </c:pt>
                <c:pt idx="2">
                  <c:v>10.5</c:v>
                </c:pt>
                <c:pt idx="3">
                  <c:v>26.7</c:v>
                </c:pt>
                <c:pt idx="4">
                  <c:v>11.5</c:v>
                </c:pt>
              </c:numCache>
            </c:numRef>
          </c:val>
          <c:extLst>
            <c:ext xmlns:c16="http://schemas.microsoft.com/office/drawing/2014/chart" uri="{C3380CC4-5D6E-409C-BE32-E72D297353CC}">
              <c16:uniqueId val="{00000003-9AC9-4E38-B33C-D98E26B1EF5B}"/>
            </c:ext>
          </c:extLst>
        </c:ser>
        <c:dLbls>
          <c:showLegendKey val="0"/>
          <c:showVal val="0"/>
          <c:showCatName val="0"/>
          <c:showSerName val="0"/>
          <c:showPercent val="0"/>
          <c:showBubbleSize val="0"/>
        </c:dLbls>
        <c:gapWidth val="182"/>
        <c:axId val="402985984"/>
        <c:axId val="624471696"/>
      </c:barChart>
      <c:catAx>
        <c:axId val="402985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24471696"/>
        <c:crosses val="autoZero"/>
        <c:auto val="1"/>
        <c:lblAlgn val="ctr"/>
        <c:lblOffset val="100"/>
        <c:noMultiLvlLbl val="0"/>
      </c:catAx>
      <c:valAx>
        <c:axId val="6244716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0298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Terveys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'!$B$7</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'!$A$8:$A$12</c:f>
              <c:strCache>
                <c:ptCount val="5"/>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ole käyttänyt ehkäisymenetelmää viimeisimmässä yhdynnässä, %</c:v>
                </c:pt>
              </c:strCache>
            </c:strRef>
          </c:cat>
          <c:val>
            <c:numRef>
              <c:f>'Kouluterveyskyselyn aikasarjat '!$B$8:$B$12</c:f>
              <c:numCache>
                <c:formatCode>#\ ##0.0</c:formatCode>
                <c:ptCount val="5"/>
                <c:pt idx="0">
                  <c:v>25.7</c:v>
                </c:pt>
                <c:pt idx="1">
                  <c:v>19.399999999999999</c:v>
                </c:pt>
                <c:pt idx="2">
                  <c:v>35.9</c:v>
                </c:pt>
                <c:pt idx="3">
                  <c:v>38.4</c:v>
                </c:pt>
                <c:pt idx="4">
                  <c:v>19.7</c:v>
                </c:pt>
              </c:numCache>
            </c:numRef>
          </c:val>
          <c:extLst>
            <c:ext xmlns:c16="http://schemas.microsoft.com/office/drawing/2014/chart" uri="{C3380CC4-5D6E-409C-BE32-E72D297353CC}">
              <c16:uniqueId val="{00000000-6E5D-4940-816D-F96A5ACD2956}"/>
            </c:ext>
          </c:extLst>
        </c:ser>
        <c:ser>
          <c:idx val="1"/>
          <c:order val="1"/>
          <c:tx>
            <c:strRef>
              <c:f>'Kouluterveyskyselyn aikasarjat '!$C$7</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'!$A$8:$A$12</c:f>
              <c:strCache>
                <c:ptCount val="5"/>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ole käyttänyt ehkäisymenetelmää viimeisimmässä yhdynnässä, %</c:v>
                </c:pt>
              </c:strCache>
            </c:strRef>
          </c:cat>
          <c:val>
            <c:numRef>
              <c:f>'Kouluterveyskyselyn aikasarjat '!$C$8:$C$12</c:f>
              <c:numCache>
                <c:formatCode>#\ ##0.0</c:formatCode>
                <c:ptCount val="5"/>
                <c:pt idx="0">
                  <c:v>25</c:v>
                </c:pt>
                <c:pt idx="1">
                  <c:v>17</c:v>
                </c:pt>
                <c:pt idx="2">
                  <c:v>36</c:v>
                </c:pt>
                <c:pt idx="3">
                  <c:v>38.5</c:v>
                </c:pt>
                <c:pt idx="4">
                  <c:v>22.1</c:v>
                </c:pt>
              </c:numCache>
            </c:numRef>
          </c:val>
          <c:extLst>
            <c:ext xmlns:c16="http://schemas.microsoft.com/office/drawing/2014/chart" uri="{C3380CC4-5D6E-409C-BE32-E72D297353CC}">
              <c16:uniqueId val="{00000001-6E5D-4940-816D-F96A5ACD2956}"/>
            </c:ext>
          </c:extLst>
        </c:ser>
        <c:ser>
          <c:idx val="2"/>
          <c:order val="2"/>
          <c:tx>
            <c:strRef>
              <c:f>'Kouluterveyskyselyn aikasarjat '!$D$7</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'!$A$8:$A$12</c:f>
              <c:strCache>
                <c:ptCount val="5"/>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ole käyttänyt ehkäisymenetelmää viimeisimmässä yhdynnässä, %</c:v>
                </c:pt>
              </c:strCache>
            </c:strRef>
          </c:cat>
          <c:val>
            <c:numRef>
              <c:f>'Kouluterveyskyselyn aikasarjat '!$D$8:$D$12</c:f>
              <c:numCache>
                <c:formatCode>#\ ##0.0</c:formatCode>
                <c:ptCount val="5"/>
                <c:pt idx="0">
                  <c:v>14.4</c:v>
                </c:pt>
                <c:pt idx="1">
                  <c:v>6.8</c:v>
                </c:pt>
                <c:pt idx="2">
                  <c:v>21.9</c:v>
                </c:pt>
                <c:pt idx="3">
                  <c:v>54.7</c:v>
                </c:pt>
                <c:pt idx="4">
                  <c:v>20.3</c:v>
                </c:pt>
              </c:numCache>
            </c:numRef>
          </c:val>
          <c:extLst>
            <c:ext xmlns:c16="http://schemas.microsoft.com/office/drawing/2014/chart" uri="{C3380CC4-5D6E-409C-BE32-E72D297353CC}">
              <c16:uniqueId val="{00000002-6E5D-4940-816D-F96A5ACD2956}"/>
            </c:ext>
          </c:extLst>
        </c:ser>
        <c:ser>
          <c:idx val="3"/>
          <c:order val="3"/>
          <c:tx>
            <c:strRef>
              <c:f>'Kouluterveyskyselyn aikasarjat '!$E$7</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'!$A$8:$A$12</c:f>
              <c:strCache>
                <c:ptCount val="5"/>
                <c:pt idx="0">
                  <c:v>Kokee terveydentilansa keskinkertaiseksi tai huonoksi, %</c:v>
                </c:pt>
                <c:pt idx="1">
                  <c:v>Kohtalainen tai vaikea ahdistuneisuus, %</c:v>
                </c:pt>
                <c:pt idx="2">
                  <c:v>Ollut huolissaan mielialastaan kuluneen 12 kuukauden aikana, %</c:v>
                </c:pt>
                <c:pt idx="3">
                  <c:v>Hampaiden harjaus harvemmin kuin kahdesti päivässä, %</c:v>
                </c:pt>
                <c:pt idx="4">
                  <c:v>Ei ole käyttänyt ehkäisymenetelmää viimeisimmässä yhdynnässä, %</c:v>
                </c:pt>
              </c:strCache>
            </c:strRef>
          </c:cat>
          <c:val>
            <c:numRef>
              <c:f>'Kouluterveyskyselyn aikasarjat '!$E$8:$E$12</c:f>
              <c:numCache>
                <c:formatCode>#\ ##0.0</c:formatCode>
                <c:ptCount val="5"/>
                <c:pt idx="0">
                  <c:v>21.8</c:v>
                </c:pt>
                <c:pt idx="1">
                  <c:v>13.2</c:v>
                </c:pt>
                <c:pt idx="2">
                  <c:v>27.6</c:v>
                </c:pt>
                <c:pt idx="3">
                  <c:v>46</c:v>
                </c:pt>
                <c:pt idx="4">
                  <c:v>48.5</c:v>
                </c:pt>
              </c:numCache>
            </c:numRef>
          </c:val>
          <c:extLst>
            <c:ext xmlns:c16="http://schemas.microsoft.com/office/drawing/2014/chart" uri="{C3380CC4-5D6E-409C-BE32-E72D297353CC}">
              <c16:uniqueId val="{00000003-6E5D-4940-816D-F96A5ACD2956}"/>
            </c:ext>
          </c:extLst>
        </c:ser>
        <c:dLbls>
          <c:showLegendKey val="0"/>
          <c:showVal val="0"/>
          <c:showCatName val="0"/>
          <c:showSerName val="0"/>
          <c:showPercent val="0"/>
          <c:showBubbleSize val="0"/>
        </c:dLbls>
        <c:gapWidth val="182"/>
        <c:axId val="640252896"/>
        <c:axId val="640254864"/>
      </c:barChart>
      <c:catAx>
        <c:axId val="64025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40254864"/>
        <c:crosses val="autoZero"/>
        <c:auto val="1"/>
        <c:lblAlgn val="ctr"/>
        <c:lblOffset val="100"/>
        <c:noMultiLvlLbl val="0"/>
      </c:catAx>
      <c:valAx>
        <c:axId val="64025486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4025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i-FI" sz="2400"/>
              <a:t>Elintavat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'!$B$13</c:f>
              <c:strCache>
                <c:ptCount val="1"/>
                <c:pt idx="0">
                  <c:v>Koko maa 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'!$A$14:$A$20</c:f>
              <c:strCache>
                <c:ptCount val="7"/>
                <c:pt idx="0">
                  <c:v>Ei syö aamupalaa joka arkiaamu, %</c:v>
                </c:pt>
                <c:pt idx="1">
                  <c:v>Ei syö koululounasta päivittäin, %</c:v>
                </c:pt>
                <c:pt idx="2">
                  <c:v>Vähintään tunnin päivässä liikkuvat, %</c:v>
                </c:pt>
                <c:pt idx="3">
                  <c:v>Nukkuu arkisin alle 8 tuntia, %</c:v>
                </c:pt>
                <c:pt idx="4">
                  <c:v>Käyttää päivittäin jotain tupakkatuotetta tai sähkösavuketta, %</c:v>
                </c:pt>
                <c:pt idx="5">
                  <c:v>Tosi humalassa vähintään kerran kuukaudessa, %</c:v>
                </c:pt>
                <c:pt idx="6">
                  <c:v>Kokeillut kannabista ainakin kerran, %</c:v>
                </c:pt>
              </c:strCache>
            </c:strRef>
          </c:cat>
          <c:val>
            <c:numRef>
              <c:f>'Kouluterveyskyselyn aikasarjat '!$B$14:$B$20</c:f>
              <c:numCache>
                <c:formatCode>#\ ##0.0</c:formatCode>
                <c:ptCount val="7"/>
                <c:pt idx="0">
                  <c:v>41.8</c:v>
                </c:pt>
                <c:pt idx="1">
                  <c:v>34.4</c:v>
                </c:pt>
                <c:pt idx="2">
                  <c:v>24.3</c:v>
                </c:pt>
                <c:pt idx="3">
                  <c:v>40.299999999999997</c:v>
                </c:pt>
                <c:pt idx="4">
                  <c:v>7.6</c:v>
                </c:pt>
                <c:pt idx="5">
                  <c:v>8.9</c:v>
                </c:pt>
                <c:pt idx="6">
                  <c:v>7.7</c:v>
                </c:pt>
              </c:numCache>
            </c:numRef>
          </c:val>
          <c:extLst>
            <c:ext xmlns:c16="http://schemas.microsoft.com/office/drawing/2014/chart" uri="{C3380CC4-5D6E-409C-BE32-E72D297353CC}">
              <c16:uniqueId val="{00000000-F0F3-4848-91F1-5BF05A6FEC26}"/>
            </c:ext>
          </c:extLst>
        </c:ser>
        <c:ser>
          <c:idx val="1"/>
          <c:order val="1"/>
          <c:tx>
            <c:strRef>
              <c:f>'Kouluterveyskyselyn aikasarjat '!$C$13</c:f>
              <c:strCache>
                <c:ptCount val="1"/>
                <c:pt idx="0">
                  <c:v>P-P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'!$A$14:$A$20</c:f>
              <c:strCache>
                <c:ptCount val="7"/>
                <c:pt idx="0">
                  <c:v>Ei syö aamupalaa joka arkiaamu, %</c:v>
                </c:pt>
                <c:pt idx="1">
                  <c:v>Ei syö koululounasta päivittäin, %</c:v>
                </c:pt>
                <c:pt idx="2">
                  <c:v>Vähintään tunnin päivässä liikkuvat, %</c:v>
                </c:pt>
                <c:pt idx="3">
                  <c:v>Nukkuu arkisin alle 8 tuntia, %</c:v>
                </c:pt>
                <c:pt idx="4">
                  <c:v>Käyttää päivittäin jotain tupakkatuotetta tai sähkösavuketta, %</c:v>
                </c:pt>
                <c:pt idx="5">
                  <c:v>Tosi humalassa vähintään kerran kuukaudessa, %</c:v>
                </c:pt>
                <c:pt idx="6">
                  <c:v>Kokeillut kannabista ainakin kerran, %</c:v>
                </c:pt>
              </c:strCache>
            </c:strRef>
          </c:cat>
          <c:val>
            <c:numRef>
              <c:f>'Kouluterveyskyselyn aikasarjat '!$C$14:$C$20</c:f>
              <c:numCache>
                <c:formatCode>#\ ##0.0</c:formatCode>
                <c:ptCount val="7"/>
                <c:pt idx="0">
                  <c:v>38.1</c:v>
                </c:pt>
                <c:pt idx="1">
                  <c:v>31.3</c:v>
                </c:pt>
                <c:pt idx="2">
                  <c:v>24.3</c:v>
                </c:pt>
                <c:pt idx="3">
                  <c:v>37.9</c:v>
                </c:pt>
                <c:pt idx="4">
                  <c:v>7.8</c:v>
                </c:pt>
                <c:pt idx="5">
                  <c:v>7.5</c:v>
                </c:pt>
                <c:pt idx="6">
                  <c:v>5.3</c:v>
                </c:pt>
              </c:numCache>
            </c:numRef>
          </c:val>
          <c:extLst>
            <c:ext xmlns:c16="http://schemas.microsoft.com/office/drawing/2014/chart" uri="{C3380CC4-5D6E-409C-BE32-E72D297353CC}">
              <c16:uniqueId val="{00000001-F0F3-4848-91F1-5BF05A6FEC26}"/>
            </c:ext>
          </c:extLst>
        </c:ser>
        <c:ser>
          <c:idx val="2"/>
          <c:order val="2"/>
          <c:tx>
            <c:strRef>
              <c:f>'Kouluterveyskyselyn aikasarjat '!$D$13</c:f>
              <c:strCache>
                <c:ptCount val="1"/>
                <c:pt idx="0">
                  <c:v>Nivala 2019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'!$A$14:$A$20</c:f>
              <c:strCache>
                <c:ptCount val="7"/>
                <c:pt idx="0">
                  <c:v>Ei syö aamupalaa joka arkiaamu, %</c:v>
                </c:pt>
                <c:pt idx="1">
                  <c:v>Ei syö koululounasta päivittäin, %</c:v>
                </c:pt>
                <c:pt idx="2">
                  <c:v>Vähintään tunnin päivässä liikkuvat, %</c:v>
                </c:pt>
                <c:pt idx="3">
                  <c:v>Nukkuu arkisin alle 8 tuntia, %</c:v>
                </c:pt>
                <c:pt idx="4">
                  <c:v>Käyttää päivittäin jotain tupakkatuotetta tai sähkösavuketta, %</c:v>
                </c:pt>
                <c:pt idx="5">
                  <c:v>Tosi humalassa vähintään kerran kuukaudessa, %</c:v>
                </c:pt>
                <c:pt idx="6">
                  <c:v>Kokeillut kannabista ainakin kerran, %</c:v>
                </c:pt>
              </c:strCache>
            </c:strRef>
          </c:cat>
          <c:val>
            <c:numRef>
              <c:f>'Kouluterveyskyselyn aikasarjat '!$D$14:$D$20</c:f>
              <c:numCache>
                <c:formatCode>#\ ##0.0</c:formatCode>
                <c:ptCount val="7"/>
                <c:pt idx="0">
                  <c:v>42.1</c:v>
                </c:pt>
                <c:pt idx="1">
                  <c:v>30.8</c:v>
                </c:pt>
                <c:pt idx="2">
                  <c:v>18.399999999999999</c:v>
                </c:pt>
                <c:pt idx="3">
                  <c:v>37.9</c:v>
                </c:pt>
                <c:pt idx="4">
                  <c:v>18</c:v>
                </c:pt>
                <c:pt idx="5">
                  <c:v>12.3</c:v>
                </c:pt>
                <c:pt idx="6">
                  <c:v>6.4</c:v>
                </c:pt>
              </c:numCache>
            </c:numRef>
          </c:val>
          <c:extLst>
            <c:ext xmlns:c16="http://schemas.microsoft.com/office/drawing/2014/chart" uri="{C3380CC4-5D6E-409C-BE32-E72D297353CC}">
              <c16:uniqueId val="{00000002-F0F3-4848-91F1-5BF05A6FEC26}"/>
            </c:ext>
          </c:extLst>
        </c:ser>
        <c:ser>
          <c:idx val="3"/>
          <c:order val="3"/>
          <c:tx>
            <c:strRef>
              <c:f>'Kouluterveyskyselyn aikasarjat '!$E$13</c:f>
              <c:strCache>
                <c:ptCount val="1"/>
                <c:pt idx="0">
                  <c:v>Nivala 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'!$A$14:$A$20</c:f>
              <c:strCache>
                <c:ptCount val="7"/>
                <c:pt idx="0">
                  <c:v>Ei syö aamupalaa joka arkiaamu, %</c:v>
                </c:pt>
                <c:pt idx="1">
                  <c:v>Ei syö koululounasta päivittäin, %</c:v>
                </c:pt>
                <c:pt idx="2">
                  <c:v>Vähintään tunnin päivässä liikkuvat, %</c:v>
                </c:pt>
                <c:pt idx="3">
                  <c:v>Nukkuu arkisin alle 8 tuntia, %</c:v>
                </c:pt>
                <c:pt idx="4">
                  <c:v>Käyttää päivittäin jotain tupakkatuotetta tai sähkösavuketta, %</c:v>
                </c:pt>
                <c:pt idx="5">
                  <c:v>Tosi humalassa vähintään kerran kuukaudessa, %</c:v>
                </c:pt>
                <c:pt idx="6">
                  <c:v>Kokeillut kannabista ainakin kerran, %</c:v>
                </c:pt>
              </c:strCache>
            </c:strRef>
          </c:cat>
          <c:val>
            <c:numRef>
              <c:f>'Kouluterveyskyselyn aikasarjat '!$E$14:$E$20</c:f>
              <c:numCache>
                <c:formatCode>#\ ##0.0</c:formatCode>
                <c:ptCount val="7"/>
                <c:pt idx="0">
                  <c:v>35</c:v>
                </c:pt>
                <c:pt idx="1">
                  <c:v>21.1</c:v>
                </c:pt>
                <c:pt idx="2">
                  <c:v>27</c:v>
                </c:pt>
                <c:pt idx="3">
                  <c:v>40.200000000000003</c:v>
                </c:pt>
                <c:pt idx="4">
                  <c:v>9.9</c:v>
                </c:pt>
                <c:pt idx="5">
                  <c:v>7.6</c:v>
                </c:pt>
                <c:pt idx="6">
                  <c:v>4.3</c:v>
                </c:pt>
              </c:numCache>
            </c:numRef>
          </c:val>
          <c:extLst>
            <c:ext xmlns:c16="http://schemas.microsoft.com/office/drawing/2014/chart" uri="{C3380CC4-5D6E-409C-BE32-E72D297353CC}">
              <c16:uniqueId val="{00000003-F0F3-4848-91F1-5BF05A6FEC26}"/>
            </c:ext>
          </c:extLst>
        </c:ser>
        <c:dLbls>
          <c:showLegendKey val="0"/>
          <c:showVal val="0"/>
          <c:showCatName val="0"/>
          <c:showSerName val="0"/>
          <c:showPercent val="0"/>
          <c:showBubbleSize val="0"/>
        </c:dLbls>
        <c:gapWidth val="182"/>
        <c:axId val="368220032"/>
        <c:axId val="368226920"/>
      </c:barChart>
      <c:catAx>
        <c:axId val="368220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68226920"/>
        <c:crosses val="autoZero"/>
        <c:auto val="1"/>
        <c:lblAlgn val="ctr"/>
        <c:lblOffset val="100"/>
        <c:noMultiLvlLbl val="0"/>
      </c:catAx>
      <c:valAx>
        <c:axId val="3682269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6822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670CC-E886-47C2-A56B-1114A94170BB}" type="datetimeFigureOut">
              <a:rPr lang="fi-FI" smtClean="0"/>
              <a:t>16.11.2021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F3ACE-D1BB-46A5-B7A1-9191AADA07BB}" type="slidenum">
              <a:rPr lang="fi-FI" smtClean="0"/>
              <a:t>‹#›</a:t>
            </a:fld>
            <a:endParaRPr lang="fi-FI"/>
          </a:p>
        </p:txBody>
      </p:sp>
    </p:spTree>
    <p:extLst>
      <p:ext uri="{BB962C8B-B14F-4D97-AF65-F5344CB8AC3E}">
        <p14:creationId xmlns:p14="http://schemas.microsoft.com/office/powerpoint/2010/main" val="287635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3,4% = 12 lasta kokee itsensä yksinäiseksi</a:t>
            </a:r>
          </a:p>
        </p:txBody>
      </p:sp>
      <p:sp>
        <p:nvSpPr>
          <p:cNvPr id="4" name="Dian numeron paikkamerkki 3"/>
          <p:cNvSpPr>
            <a:spLocks noGrp="1"/>
          </p:cNvSpPr>
          <p:nvPr>
            <p:ph type="sldNum" sz="quarter" idx="5"/>
          </p:nvPr>
        </p:nvSpPr>
        <p:spPr/>
        <p:txBody>
          <a:bodyPr/>
          <a:lstStyle/>
          <a:p>
            <a:fld id="{970F3ACE-D1BB-46A5-B7A1-9191AADA07BB}" type="slidenum">
              <a:rPr lang="fi-FI" smtClean="0"/>
              <a:t>7</a:t>
            </a:fld>
            <a:endParaRPr lang="fi-FI"/>
          </a:p>
        </p:txBody>
      </p:sp>
    </p:spTree>
    <p:extLst>
      <p:ext uri="{BB962C8B-B14F-4D97-AF65-F5344CB8AC3E}">
        <p14:creationId xmlns:p14="http://schemas.microsoft.com/office/powerpoint/2010/main" val="348272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4.5lk n. 14% (ensimmäisen kerran mitattu tänä vuonna, joten </a:t>
            </a:r>
            <a:r>
              <a:rPr lang="fi-FI"/>
              <a:t>ei vertailutietoa)</a:t>
            </a:r>
          </a:p>
        </p:txBody>
      </p:sp>
      <p:sp>
        <p:nvSpPr>
          <p:cNvPr id="4" name="Dian numeron paikkamerkki 3"/>
          <p:cNvSpPr>
            <a:spLocks noGrp="1"/>
          </p:cNvSpPr>
          <p:nvPr>
            <p:ph type="sldNum" sz="quarter" idx="5"/>
          </p:nvPr>
        </p:nvSpPr>
        <p:spPr/>
        <p:txBody>
          <a:bodyPr/>
          <a:lstStyle/>
          <a:p>
            <a:fld id="{970F3ACE-D1BB-46A5-B7A1-9191AADA07BB}" type="slidenum">
              <a:rPr lang="fi-FI" smtClean="0"/>
              <a:t>44</a:t>
            </a:fld>
            <a:endParaRPr lang="fi-FI"/>
          </a:p>
        </p:txBody>
      </p:sp>
    </p:spTree>
    <p:extLst>
      <p:ext uri="{BB962C8B-B14F-4D97-AF65-F5344CB8AC3E}">
        <p14:creationId xmlns:p14="http://schemas.microsoft.com/office/powerpoint/2010/main" val="107065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b="1" i="0" u="none" strike="noStrike" dirty="0">
                <a:solidFill>
                  <a:srgbClr val="000000"/>
                </a:solidFill>
                <a:effectLst/>
                <a:latin typeface="Arial" panose="020B0604020202020204" pitchFamily="34" charset="0"/>
              </a:rPr>
              <a:t>Kokee olevansa tärkeä osa luokkayhteisöä, %</a:t>
            </a:r>
            <a:r>
              <a:rPr lang="fi-FI" dirty="0"/>
              <a:t> </a:t>
            </a:r>
            <a:r>
              <a:rPr lang="fi-FI" sz="1800" b="0" i="0" u="none" strike="noStrike" dirty="0">
                <a:solidFill>
                  <a:srgbClr val="000000"/>
                </a:solidFill>
                <a:effectLst/>
                <a:latin typeface="Arial" panose="020B0604020202020204" pitchFamily="34" charset="0"/>
              </a:rPr>
              <a:t>64,4</a:t>
            </a:r>
            <a:r>
              <a:rPr lang="fi-FI" dirty="0"/>
              <a:t> </a:t>
            </a:r>
            <a:r>
              <a:rPr lang="fi-FI" dirty="0">
                <a:sym typeface="Wingdings" panose="05000000000000000000" pitchFamily="2" charset="2"/>
              </a:rPr>
              <a:t> </a:t>
            </a:r>
            <a:r>
              <a:rPr lang="fi-FI" sz="1800" b="0" i="0" u="none" strike="noStrike" dirty="0">
                <a:solidFill>
                  <a:srgbClr val="000000"/>
                </a:solidFill>
                <a:effectLst/>
                <a:latin typeface="Arial" panose="020B0604020202020204" pitchFamily="34" charset="0"/>
              </a:rPr>
              <a:t>57,8</a:t>
            </a:r>
            <a:r>
              <a:rPr lang="fi-FI" dirty="0"/>
              <a:t> P </a:t>
            </a:r>
            <a:r>
              <a:rPr lang="fi-FI" sz="1800" b="0" i="0" u="none" strike="noStrike" dirty="0">
                <a:solidFill>
                  <a:srgbClr val="000000"/>
                </a:solidFill>
                <a:effectLst/>
                <a:latin typeface="Arial" panose="020B0604020202020204" pitchFamily="34" charset="0"/>
              </a:rPr>
              <a:t>67,8</a:t>
            </a:r>
            <a:r>
              <a:rPr lang="fi-FI" dirty="0"/>
              <a:t> T </a:t>
            </a:r>
            <a:r>
              <a:rPr lang="fi-FI" sz="1800" b="0" i="0" u="none" strike="noStrike" dirty="0">
                <a:solidFill>
                  <a:srgbClr val="000000"/>
                </a:solidFill>
                <a:effectLst/>
                <a:latin typeface="Arial" panose="020B0604020202020204" pitchFamily="34" charset="0"/>
              </a:rPr>
              <a:t>48,6</a:t>
            </a:r>
          </a:p>
          <a:p>
            <a:r>
              <a:rPr lang="fi-FI" sz="1800" b="1" i="0" u="none" strike="noStrike" dirty="0">
                <a:solidFill>
                  <a:srgbClr val="000000"/>
                </a:solidFill>
                <a:effectLst/>
                <a:latin typeface="Arial" panose="020B0604020202020204" pitchFamily="34" charset="0"/>
              </a:rPr>
              <a:t>Kokee päivittäiset tekemiset merkitykselliseksi, %</a:t>
            </a:r>
            <a:r>
              <a:rPr lang="fi-FI" dirty="0"/>
              <a:t> </a:t>
            </a:r>
            <a:r>
              <a:rPr lang="fi-FI" sz="1800" b="0" i="0" u="none" strike="noStrike" dirty="0">
                <a:solidFill>
                  <a:srgbClr val="000000"/>
                </a:solidFill>
                <a:effectLst/>
                <a:latin typeface="Arial" panose="020B0604020202020204" pitchFamily="34" charset="0"/>
              </a:rPr>
              <a:t>77,1 </a:t>
            </a:r>
            <a:r>
              <a:rPr lang="fi-FI" sz="1800" b="0" i="0" u="none" strike="noStrike" dirty="0">
                <a:solidFill>
                  <a:srgbClr val="000000"/>
                </a:solidFill>
                <a:effectLst/>
                <a:latin typeface="Arial" panose="020B0604020202020204" pitchFamily="34" charset="0"/>
                <a:sym typeface="Wingdings" panose="05000000000000000000" pitchFamily="2" charset="2"/>
              </a:rPr>
              <a:t></a:t>
            </a:r>
            <a:r>
              <a:rPr lang="fi-FI" dirty="0"/>
              <a:t> </a:t>
            </a:r>
            <a:r>
              <a:rPr lang="fi-FI" sz="1800" b="0" i="0" u="none" strike="noStrike" dirty="0">
                <a:solidFill>
                  <a:srgbClr val="000000"/>
                </a:solidFill>
                <a:effectLst/>
                <a:latin typeface="Arial" panose="020B0604020202020204" pitchFamily="34" charset="0"/>
              </a:rPr>
              <a:t>57,8</a:t>
            </a:r>
            <a:r>
              <a:rPr lang="fi-FI" dirty="0"/>
              <a:t>  P </a:t>
            </a:r>
            <a:r>
              <a:rPr lang="fi-FI" sz="1800" b="0" i="0" u="none" strike="noStrike" dirty="0">
                <a:solidFill>
                  <a:srgbClr val="000000"/>
                </a:solidFill>
                <a:effectLst/>
                <a:latin typeface="Arial" panose="020B0604020202020204" pitchFamily="34" charset="0"/>
              </a:rPr>
              <a:t>68,6 T</a:t>
            </a:r>
            <a:r>
              <a:rPr lang="fi-FI" dirty="0"/>
              <a:t> </a:t>
            </a:r>
            <a:r>
              <a:rPr lang="fi-FI" sz="1800" b="0" i="0" u="none" strike="noStrike" dirty="0">
                <a:solidFill>
                  <a:srgbClr val="000000"/>
                </a:solidFill>
                <a:effectLst/>
                <a:latin typeface="Arial" panose="020B0604020202020204" pitchFamily="34" charset="0"/>
              </a:rPr>
              <a:t>48,9</a:t>
            </a:r>
          </a:p>
          <a:p>
            <a:r>
              <a:rPr lang="fi-FI" sz="1800" b="1" i="0" u="none" strike="noStrike" dirty="0">
                <a:solidFill>
                  <a:srgbClr val="000000"/>
                </a:solidFill>
                <a:effectLst/>
                <a:latin typeface="Arial" panose="020B0604020202020204" pitchFamily="34" charset="0"/>
              </a:rPr>
              <a:t>Kokee saavansa myönteistä palautetta tekemisistä, %</a:t>
            </a:r>
            <a:r>
              <a:rPr lang="fi-FI" dirty="0"/>
              <a:t> </a:t>
            </a:r>
            <a:r>
              <a:rPr lang="fi-FI" sz="1800" b="0" i="0" u="none" strike="noStrike" dirty="0">
                <a:solidFill>
                  <a:srgbClr val="000000"/>
                </a:solidFill>
                <a:effectLst/>
                <a:latin typeface="Arial" panose="020B0604020202020204" pitchFamily="34" charset="0"/>
              </a:rPr>
              <a:t>82,8</a:t>
            </a:r>
            <a:r>
              <a:rPr lang="fi-FI" dirty="0"/>
              <a:t> </a:t>
            </a:r>
            <a:r>
              <a:rPr lang="fi-FI" dirty="0">
                <a:sym typeface="Wingdings" panose="05000000000000000000" pitchFamily="2" charset="2"/>
              </a:rPr>
              <a:t> </a:t>
            </a:r>
            <a:r>
              <a:rPr lang="fi-FI" sz="1800" b="0" i="0" u="none" strike="noStrike" dirty="0">
                <a:solidFill>
                  <a:srgbClr val="000000"/>
                </a:solidFill>
                <a:effectLst/>
                <a:latin typeface="Arial" panose="020B0604020202020204" pitchFamily="34" charset="0"/>
              </a:rPr>
              <a:t>67,9</a:t>
            </a:r>
            <a:r>
              <a:rPr lang="fi-FI" dirty="0"/>
              <a:t> P </a:t>
            </a:r>
            <a:r>
              <a:rPr lang="fi-FI" sz="1800" b="0" i="0" u="none" strike="noStrike" dirty="0">
                <a:solidFill>
                  <a:srgbClr val="000000"/>
                </a:solidFill>
                <a:effectLst/>
                <a:latin typeface="Arial" panose="020B0604020202020204" pitchFamily="34" charset="0"/>
              </a:rPr>
              <a:t>76,0</a:t>
            </a:r>
            <a:r>
              <a:rPr lang="fi-FI" dirty="0"/>
              <a:t> T </a:t>
            </a:r>
            <a:r>
              <a:rPr lang="fi-FI" sz="1800" b="0" i="0" u="none" strike="noStrike" dirty="0">
                <a:solidFill>
                  <a:srgbClr val="000000"/>
                </a:solidFill>
                <a:effectLst/>
                <a:latin typeface="Arial" panose="020B0604020202020204" pitchFamily="34" charset="0"/>
              </a:rPr>
              <a:t>61,5</a:t>
            </a:r>
          </a:p>
          <a:p>
            <a:r>
              <a:rPr lang="fi-FI" sz="1800" b="1" i="0" u="none" strike="noStrike" dirty="0">
                <a:solidFill>
                  <a:srgbClr val="000000"/>
                </a:solidFill>
                <a:effectLst/>
                <a:latin typeface="Arial" panose="020B0604020202020204" pitchFamily="34" charset="0"/>
              </a:rPr>
              <a:t>Kokee kuuluvansa itselleen tärkeään ryhmään tai yhteisöön, %</a:t>
            </a:r>
            <a:r>
              <a:rPr lang="fi-FI" dirty="0"/>
              <a:t> </a:t>
            </a:r>
            <a:r>
              <a:rPr lang="fi-FI" sz="1800" b="0" i="0" u="none" strike="noStrike" dirty="0">
                <a:solidFill>
                  <a:srgbClr val="000000"/>
                </a:solidFill>
                <a:effectLst/>
                <a:latin typeface="Arial" panose="020B0604020202020204" pitchFamily="34" charset="0"/>
              </a:rPr>
              <a:t>78,5 </a:t>
            </a:r>
            <a:r>
              <a:rPr lang="fi-FI" sz="1800" b="0" i="0" u="none" strike="noStrike" dirty="0">
                <a:solidFill>
                  <a:srgbClr val="000000"/>
                </a:solidFill>
                <a:effectLst/>
                <a:latin typeface="Arial" panose="020B0604020202020204" pitchFamily="34" charset="0"/>
                <a:sym typeface="Wingdings" panose="05000000000000000000" pitchFamily="2" charset="2"/>
              </a:rPr>
              <a:t></a:t>
            </a:r>
            <a:r>
              <a:rPr lang="fi-FI" dirty="0"/>
              <a:t> </a:t>
            </a:r>
            <a:r>
              <a:rPr lang="fi-FI" sz="1800" b="0" i="0" u="none" strike="noStrike" dirty="0">
                <a:solidFill>
                  <a:srgbClr val="000000"/>
                </a:solidFill>
                <a:effectLst/>
                <a:latin typeface="Arial" panose="020B0604020202020204" pitchFamily="34" charset="0"/>
              </a:rPr>
              <a:t>66,5</a:t>
            </a:r>
            <a:r>
              <a:rPr lang="fi-FI" dirty="0"/>
              <a:t>  P </a:t>
            </a:r>
            <a:r>
              <a:rPr lang="fi-FI" sz="1800" b="0" i="0" u="none" strike="noStrike" dirty="0">
                <a:solidFill>
                  <a:srgbClr val="000000"/>
                </a:solidFill>
                <a:effectLst/>
                <a:latin typeface="Arial" panose="020B0604020202020204" pitchFamily="34" charset="0"/>
              </a:rPr>
              <a:t>71,2</a:t>
            </a:r>
            <a:r>
              <a:rPr lang="fi-FI" dirty="0"/>
              <a:t> T </a:t>
            </a:r>
            <a:r>
              <a:rPr lang="fi-FI" sz="1800" b="0" i="0" u="none" strike="noStrike" dirty="0">
                <a:solidFill>
                  <a:srgbClr val="000000"/>
                </a:solidFill>
                <a:effectLst/>
                <a:latin typeface="Arial" panose="020B0604020202020204" pitchFamily="34" charset="0"/>
              </a:rPr>
              <a:t>62,5</a:t>
            </a:r>
          </a:p>
          <a:p>
            <a:r>
              <a:rPr lang="fi-FI" sz="1800" b="1" i="0" u="none" strike="noStrike" dirty="0">
                <a:solidFill>
                  <a:srgbClr val="000000"/>
                </a:solidFill>
                <a:effectLst/>
                <a:latin typeface="Arial" panose="020B0604020202020204" pitchFamily="34" charset="0"/>
              </a:rPr>
              <a:t>Kokee olevansa tarpeellinen muille ihmisille, %</a:t>
            </a:r>
            <a:r>
              <a:rPr lang="fi-FI" dirty="0"/>
              <a:t> </a:t>
            </a:r>
            <a:r>
              <a:rPr lang="fi-FI" sz="1800" b="0" i="0" u="none" strike="noStrike" dirty="0">
                <a:solidFill>
                  <a:srgbClr val="000000"/>
                </a:solidFill>
                <a:effectLst/>
                <a:latin typeface="Arial" panose="020B0604020202020204" pitchFamily="34" charset="0"/>
              </a:rPr>
              <a:t>79,4</a:t>
            </a:r>
            <a:r>
              <a:rPr lang="fi-FI" dirty="0"/>
              <a:t> </a:t>
            </a:r>
            <a:r>
              <a:rPr lang="fi-FI" dirty="0">
                <a:sym typeface="Wingdings" panose="05000000000000000000" pitchFamily="2" charset="2"/>
              </a:rPr>
              <a:t> </a:t>
            </a:r>
            <a:r>
              <a:rPr lang="fi-FI" sz="1800" b="0" i="0" u="none" strike="noStrike" dirty="0">
                <a:solidFill>
                  <a:srgbClr val="000000"/>
                </a:solidFill>
                <a:effectLst/>
                <a:latin typeface="Arial" panose="020B0604020202020204" pitchFamily="34" charset="0"/>
              </a:rPr>
              <a:t>68,0  P</a:t>
            </a:r>
            <a:r>
              <a:rPr lang="fi-FI" dirty="0"/>
              <a:t> </a:t>
            </a:r>
            <a:r>
              <a:rPr lang="fi-FI" sz="1800" b="0" i="0" u="none" strike="noStrike" dirty="0">
                <a:solidFill>
                  <a:srgbClr val="000000"/>
                </a:solidFill>
                <a:effectLst/>
                <a:latin typeface="Arial" panose="020B0604020202020204" pitchFamily="34" charset="0"/>
              </a:rPr>
              <a:t>74,5</a:t>
            </a:r>
            <a:r>
              <a:rPr lang="fi-FI" dirty="0"/>
              <a:t> T </a:t>
            </a:r>
            <a:r>
              <a:rPr lang="fi-FI" sz="1800" b="0" i="0" u="none" strike="noStrike" dirty="0">
                <a:solidFill>
                  <a:srgbClr val="000000"/>
                </a:solidFill>
                <a:effectLst/>
                <a:latin typeface="Arial" panose="020B0604020202020204" pitchFamily="34" charset="0"/>
              </a:rPr>
              <a:t>62,8</a:t>
            </a:r>
            <a:r>
              <a:rPr lang="fi-FI" dirty="0"/>
              <a:t> </a:t>
            </a:r>
          </a:p>
          <a:p>
            <a:r>
              <a:rPr lang="fi-FI" sz="1800" b="1" i="0" u="none" strike="noStrike" dirty="0">
                <a:solidFill>
                  <a:srgbClr val="000000"/>
                </a:solidFill>
                <a:effectLst/>
                <a:latin typeface="Arial" panose="020B0604020202020204" pitchFamily="34" charset="0"/>
              </a:rPr>
              <a:t>Kokee, että elämällä on tarkoitus, %</a:t>
            </a:r>
            <a:r>
              <a:rPr lang="fi-FI" dirty="0"/>
              <a:t> </a:t>
            </a:r>
            <a:r>
              <a:rPr lang="fi-FI" sz="1800" b="0" i="0" u="none" strike="noStrike" dirty="0">
                <a:solidFill>
                  <a:srgbClr val="000000"/>
                </a:solidFill>
                <a:effectLst/>
                <a:latin typeface="Arial" panose="020B0604020202020204" pitchFamily="34" charset="0"/>
              </a:rPr>
              <a:t>81,3 </a:t>
            </a:r>
            <a:r>
              <a:rPr lang="fi-FI" sz="1800" b="0" i="0" u="none" strike="noStrike" dirty="0">
                <a:solidFill>
                  <a:srgbClr val="000000"/>
                </a:solidFill>
                <a:effectLst/>
                <a:latin typeface="Arial" panose="020B0604020202020204" pitchFamily="34" charset="0"/>
                <a:sym typeface="Wingdings" panose="05000000000000000000" pitchFamily="2" charset="2"/>
              </a:rPr>
              <a:t> </a:t>
            </a:r>
            <a:r>
              <a:rPr lang="fi-FI" sz="1800" b="0" i="0" u="none" strike="noStrike" dirty="0">
                <a:solidFill>
                  <a:srgbClr val="000000"/>
                </a:solidFill>
                <a:effectLst/>
                <a:latin typeface="Arial" panose="020B0604020202020204" pitchFamily="34" charset="0"/>
              </a:rPr>
              <a:t>73,0</a:t>
            </a:r>
            <a:r>
              <a:rPr lang="fi-FI" dirty="0"/>
              <a:t>  P </a:t>
            </a:r>
            <a:r>
              <a:rPr lang="fi-FI" sz="1800" b="0" i="0" u="none" strike="noStrike" dirty="0">
                <a:solidFill>
                  <a:srgbClr val="000000"/>
                </a:solidFill>
                <a:effectLst/>
                <a:latin typeface="Arial" panose="020B0604020202020204" pitchFamily="34" charset="0"/>
              </a:rPr>
              <a:t>78,8</a:t>
            </a:r>
            <a:r>
              <a:rPr lang="fi-FI" dirty="0"/>
              <a:t> T </a:t>
            </a:r>
            <a:r>
              <a:rPr lang="fi-FI" sz="1800" b="0" i="0" u="none" strike="noStrike" dirty="0">
                <a:solidFill>
                  <a:srgbClr val="000000"/>
                </a:solidFill>
                <a:effectLst/>
                <a:latin typeface="Arial" panose="020B0604020202020204" pitchFamily="34" charset="0"/>
              </a:rPr>
              <a:t>68,1</a:t>
            </a:r>
            <a:r>
              <a:rPr lang="fi-FI" dirty="0"/>
              <a:t> </a:t>
            </a:r>
          </a:p>
        </p:txBody>
      </p:sp>
      <p:sp>
        <p:nvSpPr>
          <p:cNvPr id="4" name="Dian numeron paikkamerkki 3"/>
          <p:cNvSpPr>
            <a:spLocks noGrp="1"/>
          </p:cNvSpPr>
          <p:nvPr>
            <p:ph type="sldNum" sz="quarter" idx="5"/>
          </p:nvPr>
        </p:nvSpPr>
        <p:spPr/>
        <p:txBody>
          <a:bodyPr/>
          <a:lstStyle/>
          <a:p>
            <a:fld id="{970F3ACE-D1BB-46A5-B7A1-9191AADA07BB}" type="slidenum">
              <a:rPr lang="fi-FI" smtClean="0"/>
              <a:t>17</a:t>
            </a:fld>
            <a:endParaRPr lang="fi-FI"/>
          </a:p>
        </p:txBody>
      </p:sp>
    </p:spTree>
    <p:extLst>
      <p:ext uri="{BB962C8B-B14F-4D97-AF65-F5344CB8AC3E}">
        <p14:creationId xmlns:p14="http://schemas.microsoft.com/office/powerpoint/2010/main" val="75413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Etsivä harrastustyö</a:t>
            </a:r>
          </a:p>
        </p:txBody>
      </p:sp>
      <p:sp>
        <p:nvSpPr>
          <p:cNvPr id="4" name="Dian numeron paikkamerkki 3"/>
          <p:cNvSpPr>
            <a:spLocks noGrp="1"/>
          </p:cNvSpPr>
          <p:nvPr>
            <p:ph type="sldNum" sz="quarter" idx="5"/>
          </p:nvPr>
        </p:nvSpPr>
        <p:spPr/>
        <p:txBody>
          <a:bodyPr/>
          <a:lstStyle/>
          <a:p>
            <a:fld id="{970F3ACE-D1BB-46A5-B7A1-9191AADA07BB}" type="slidenum">
              <a:rPr lang="fi-FI" smtClean="0"/>
              <a:t>19</a:t>
            </a:fld>
            <a:endParaRPr lang="fi-FI"/>
          </a:p>
        </p:txBody>
      </p:sp>
    </p:spTree>
    <p:extLst>
      <p:ext uri="{BB962C8B-B14F-4D97-AF65-F5344CB8AC3E}">
        <p14:creationId xmlns:p14="http://schemas.microsoft.com/office/powerpoint/2010/main" val="122036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b="1" i="0" u="none" strike="noStrike" dirty="0">
                <a:solidFill>
                  <a:srgbClr val="000000"/>
                </a:solidFill>
                <a:effectLst/>
                <a:latin typeface="Arial" panose="020B0604020202020204" pitchFamily="34" charset="0"/>
              </a:rPr>
              <a:t>Tupakoi päivittäin, %</a:t>
            </a:r>
            <a:r>
              <a:rPr lang="fi-FI" dirty="0"/>
              <a:t> </a:t>
            </a:r>
            <a:r>
              <a:rPr lang="fi-FI" sz="1800" b="0" i="0" u="none" strike="noStrike" dirty="0">
                <a:solidFill>
                  <a:srgbClr val="000000"/>
                </a:solidFill>
                <a:effectLst/>
                <a:latin typeface="Arial" panose="020B0604020202020204" pitchFamily="34" charset="0"/>
              </a:rPr>
              <a:t>14,4 </a:t>
            </a:r>
            <a:r>
              <a:rPr lang="fi-FI" sz="1800" b="0" i="0" u="none" strike="noStrike" dirty="0">
                <a:solidFill>
                  <a:srgbClr val="000000"/>
                </a:solidFill>
                <a:effectLst/>
                <a:latin typeface="Arial" panose="020B0604020202020204" pitchFamily="34" charset="0"/>
                <a:sym typeface="Wingdings" panose="05000000000000000000" pitchFamily="2" charset="2"/>
              </a:rPr>
              <a:t> </a:t>
            </a:r>
            <a:r>
              <a:rPr lang="fi-FI" sz="1800" b="0" i="0" u="none" strike="noStrike" dirty="0">
                <a:solidFill>
                  <a:srgbClr val="000000"/>
                </a:solidFill>
                <a:effectLst/>
                <a:latin typeface="Arial" panose="020B0604020202020204" pitchFamily="34" charset="0"/>
              </a:rPr>
              <a:t>7,9</a:t>
            </a:r>
            <a:r>
              <a:rPr lang="fi-FI" dirty="0"/>
              <a:t> P </a:t>
            </a:r>
            <a:r>
              <a:rPr lang="fi-FI" sz="1800" b="0" i="0" u="none" strike="noStrike" dirty="0">
                <a:solidFill>
                  <a:srgbClr val="000000"/>
                </a:solidFill>
                <a:effectLst/>
                <a:latin typeface="Arial" panose="020B0604020202020204" pitchFamily="34" charset="0"/>
              </a:rPr>
              <a:t>12,1 T</a:t>
            </a:r>
            <a:r>
              <a:rPr lang="fi-FI" dirty="0"/>
              <a:t> </a:t>
            </a:r>
            <a:r>
              <a:rPr lang="fi-FI" sz="1800" b="0" i="0" u="none" strike="noStrike" dirty="0">
                <a:solidFill>
                  <a:srgbClr val="000000"/>
                </a:solidFill>
                <a:effectLst/>
                <a:latin typeface="Arial" panose="020B0604020202020204" pitchFamily="34" charset="0"/>
              </a:rPr>
              <a:t>4,4</a:t>
            </a:r>
            <a:r>
              <a:rPr lang="fi-FI" dirty="0"/>
              <a:t> </a:t>
            </a:r>
          </a:p>
          <a:p>
            <a:r>
              <a:rPr lang="fi-FI" sz="1800" b="1" i="0" u="none" strike="noStrike" dirty="0">
                <a:solidFill>
                  <a:srgbClr val="000000"/>
                </a:solidFill>
                <a:effectLst/>
                <a:latin typeface="Arial" panose="020B0604020202020204" pitchFamily="34" charset="0"/>
              </a:rPr>
              <a:t>Nuuskaa päivittäin, %</a:t>
            </a:r>
            <a:r>
              <a:rPr lang="fi-FI" dirty="0"/>
              <a:t> </a:t>
            </a:r>
            <a:r>
              <a:rPr lang="fi-FI" sz="1800" b="0" i="0" u="none" strike="noStrike" dirty="0">
                <a:solidFill>
                  <a:srgbClr val="000000"/>
                </a:solidFill>
                <a:effectLst/>
                <a:latin typeface="Arial" panose="020B0604020202020204" pitchFamily="34" charset="0"/>
              </a:rPr>
              <a:t>7,9</a:t>
            </a:r>
            <a:r>
              <a:rPr lang="fi-FI" dirty="0"/>
              <a:t> </a:t>
            </a:r>
            <a:r>
              <a:rPr lang="fi-FI" dirty="0">
                <a:sym typeface="Wingdings" panose="05000000000000000000" pitchFamily="2" charset="2"/>
              </a:rPr>
              <a:t> </a:t>
            </a:r>
            <a:r>
              <a:rPr lang="fi-FI" sz="1800" b="0" i="0" u="none" strike="noStrike" dirty="0">
                <a:solidFill>
                  <a:srgbClr val="000000"/>
                </a:solidFill>
                <a:effectLst/>
                <a:latin typeface="Arial" panose="020B0604020202020204" pitchFamily="34" charset="0"/>
              </a:rPr>
              <a:t>3,8</a:t>
            </a:r>
            <a:r>
              <a:rPr lang="fi-FI" dirty="0"/>
              <a:t> P </a:t>
            </a:r>
            <a:r>
              <a:rPr lang="fi-FI" sz="1800" b="0" i="0" u="none" strike="noStrike" dirty="0">
                <a:solidFill>
                  <a:srgbClr val="000000"/>
                </a:solidFill>
                <a:effectLst/>
                <a:latin typeface="Arial" panose="020B0604020202020204" pitchFamily="34" charset="0"/>
              </a:rPr>
              <a:t>6,8</a:t>
            </a:r>
            <a:r>
              <a:rPr lang="fi-FI" dirty="0"/>
              <a:t> T </a:t>
            </a:r>
            <a:r>
              <a:rPr lang="fi-FI" sz="1800" b="0" i="0" u="none" strike="noStrike" dirty="0">
                <a:solidFill>
                  <a:srgbClr val="000000"/>
                </a:solidFill>
                <a:effectLst/>
                <a:latin typeface="Arial" panose="020B0604020202020204" pitchFamily="34" charset="0"/>
              </a:rPr>
              <a:t>1,4</a:t>
            </a:r>
            <a:r>
              <a:rPr lang="fi-FI" dirty="0"/>
              <a:t> </a:t>
            </a:r>
          </a:p>
          <a:p>
            <a:r>
              <a:rPr lang="fi-FI" sz="1800" b="1" i="0" u="none" strike="noStrike" dirty="0">
                <a:solidFill>
                  <a:srgbClr val="000000"/>
                </a:solidFill>
                <a:effectLst/>
                <a:latin typeface="Arial" panose="020B0604020202020204" pitchFamily="34" charset="0"/>
              </a:rPr>
              <a:t>Käyttää sähkösavukkeita päivittäin, %</a:t>
            </a:r>
            <a:r>
              <a:rPr lang="fi-FI" dirty="0"/>
              <a:t> </a:t>
            </a:r>
            <a:r>
              <a:rPr lang="fi-FI" sz="1800" b="0" i="0" u="none" strike="noStrike" dirty="0">
                <a:solidFill>
                  <a:srgbClr val="000000"/>
                </a:solidFill>
                <a:effectLst/>
                <a:latin typeface="Arial" panose="020B0604020202020204" pitchFamily="34" charset="0"/>
              </a:rPr>
              <a:t>2,3 </a:t>
            </a:r>
            <a:r>
              <a:rPr lang="fi-FI" sz="1800" b="0" i="0" u="none" strike="noStrike" dirty="0">
                <a:solidFill>
                  <a:srgbClr val="000000"/>
                </a:solidFill>
                <a:effectLst/>
                <a:latin typeface="Arial" panose="020B0604020202020204" pitchFamily="34" charset="0"/>
                <a:sym typeface="Wingdings" panose="05000000000000000000" pitchFamily="2" charset="2"/>
              </a:rPr>
              <a:t> </a:t>
            </a:r>
            <a:r>
              <a:rPr lang="fi-FI" sz="1800" b="0" i="0" u="none" strike="noStrike" dirty="0">
                <a:solidFill>
                  <a:srgbClr val="000000"/>
                </a:solidFill>
                <a:effectLst/>
                <a:latin typeface="Arial" panose="020B0604020202020204" pitchFamily="34" charset="0"/>
              </a:rPr>
              <a:t>3,8</a:t>
            </a:r>
            <a:r>
              <a:rPr lang="fi-FI" dirty="0"/>
              <a:t> P </a:t>
            </a:r>
            <a:r>
              <a:rPr lang="fi-FI" sz="1800" b="0" i="0" u="none" strike="noStrike" dirty="0">
                <a:solidFill>
                  <a:srgbClr val="000000"/>
                </a:solidFill>
                <a:effectLst/>
                <a:latin typeface="Arial" panose="020B0604020202020204" pitchFamily="34" charset="0"/>
              </a:rPr>
              <a:t>6,8</a:t>
            </a:r>
            <a:r>
              <a:rPr lang="fi-FI" dirty="0"/>
              <a:t> T </a:t>
            </a:r>
            <a:r>
              <a:rPr lang="fi-FI" sz="1800" b="0" i="0" u="none" strike="noStrike" dirty="0">
                <a:solidFill>
                  <a:srgbClr val="000000"/>
                </a:solidFill>
                <a:effectLst/>
                <a:latin typeface="Arial" panose="020B0604020202020204" pitchFamily="34" charset="0"/>
              </a:rPr>
              <a:t>1,4</a:t>
            </a:r>
            <a:r>
              <a:rPr lang="fi-FI" dirty="0"/>
              <a:t> </a:t>
            </a:r>
          </a:p>
        </p:txBody>
      </p:sp>
      <p:sp>
        <p:nvSpPr>
          <p:cNvPr id="4" name="Dian numeron paikkamerkki 3"/>
          <p:cNvSpPr>
            <a:spLocks noGrp="1"/>
          </p:cNvSpPr>
          <p:nvPr>
            <p:ph type="sldNum" sz="quarter" idx="5"/>
          </p:nvPr>
        </p:nvSpPr>
        <p:spPr/>
        <p:txBody>
          <a:bodyPr/>
          <a:lstStyle/>
          <a:p>
            <a:fld id="{970F3ACE-D1BB-46A5-B7A1-9191AADA07BB}" type="slidenum">
              <a:rPr lang="fi-FI" smtClean="0"/>
              <a:t>20</a:t>
            </a:fld>
            <a:endParaRPr lang="fi-FI"/>
          </a:p>
        </p:txBody>
      </p:sp>
    </p:spTree>
    <p:extLst>
      <p:ext uri="{BB962C8B-B14F-4D97-AF65-F5344CB8AC3E}">
        <p14:creationId xmlns:p14="http://schemas.microsoft.com/office/powerpoint/2010/main" val="426834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Tyytyväisyyden laskeminen on valtakunnallinen trendi.</a:t>
            </a:r>
          </a:p>
        </p:txBody>
      </p:sp>
      <p:sp>
        <p:nvSpPr>
          <p:cNvPr id="4" name="Dian numeron paikkamerkki 3"/>
          <p:cNvSpPr>
            <a:spLocks noGrp="1"/>
          </p:cNvSpPr>
          <p:nvPr>
            <p:ph type="sldNum" sz="quarter" idx="5"/>
          </p:nvPr>
        </p:nvSpPr>
        <p:spPr/>
        <p:txBody>
          <a:bodyPr/>
          <a:lstStyle/>
          <a:p>
            <a:fld id="{970F3ACE-D1BB-46A5-B7A1-9191AADA07BB}" type="slidenum">
              <a:rPr lang="fi-FI" smtClean="0"/>
              <a:t>26</a:t>
            </a:fld>
            <a:endParaRPr lang="fi-FI"/>
          </a:p>
        </p:txBody>
      </p:sp>
    </p:spTree>
    <p:extLst>
      <p:ext uri="{BB962C8B-B14F-4D97-AF65-F5344CB8AC3E}">
        <p14:creationId xmlns:p14="http://schemas.microsoft.com/office/powerpoint/2010/main" val="141214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Tupakoivat pojat 16,1%</a:t>
            </a:r>
          </a:p>
          <a:p>
            <a:r>
              <a:rPr lang="fi-FI" dirty="0"/>
              <a:t>Nuuskaavat tytöt 7,1%</a:t>
            </a:r>
          </a:p>
        </p:txBody>
      </p:sp>
      <p:sp>
        <p:nvSpPr>
          <p:cNvPr id="4" name="Dian numeron paikkamerkki 3"/>
          <p:cNvSpPr>
            <a:spLocks noGrp="1"/>
          </p:cNvSpPr>
          <p:nvPr>
            <p:ph type="sldNum" sz="quarter" idx="5"/>
          </p:nvPr>
        </p:nvSpPr>
        <p:spPr/>
        <p:txBody>
          <a:bodyPr/>
          <a:lstStyle/>
          <a:p>
            <a:fld id="{970F3ACE-D1BB-46A5-B7A1-9191AADA07BB}" type="slidenum">
              <a:rPr lang="fi-FI" smtClean="0"/>
              <a:t>30</a:t>
            </a:fld>
            <a:endParaRPr lang="fi-FI"/>
          </a:p>
        </p:txBody>
      </p:sp>
    </p:spTree>
    <p:extLst>
      <p:ext uri="{BB962C8B-B14F-4D97-AF65-F5344CB8AC3E}">
        <p14:creationId xmlns:p14="http://schemas.microsoft.com/office/powerpoint/2010/main" val="362277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70F3ACE-D1BB-46A5-B7A1-9191AADA07BB}" type="slidenum">
              <a:rPr lang="fi-FI" smtClean="0"/>
              <a:t>31</a:t>
            </a:fld>
            <a:endParaRPr lang="fi-FI"/>
          </a:p>
        </p:txBody>
      </p:sp>
    </p:spTree>
    <p:extLst>
      <p:ext uri="{BB962C8B-B14F-4D97-AF65-F5344CB8AC3E}">
        <p14:creationId xmlns:p14="http://schemas.microsoft.com/office/powerpoint/2010/main" val="65137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Tupakointi lisääntynyt, nuuskaaminen vähentynyt jo alle valtakunnallisen ja maakunnallisen keskiarvon.</a:t>
            </a:r>
          </a:p>
        </p:txBody>
      </p:sp>
      <p:sp>
        <p:nvSpPr>
          <p:cNvPr id="4" name="Dian numeron paikkamerkki 3"/>
          <p:cNvSpPr>
            <a:spLocks noGrp="1"/>
          </p:cNvSpPr>
          <p:nvPr>
            <p:ph type="sldNum" sz="quarter" idx="5"/>
          </p:nvPr>
        </p:nvSpPr>
        <p:spPr/>
        <p:txBody>
          <a:bodyPr/>
          <a:lstStyle/>
          <a:p>
            <a:fld id="{970F3ACE-D1BB-46A5-B7A1-9191AADA07BB}" type="slidenum">
              <a:rPr lang="fi-FI" smtClean="0"/>
              <a:t>39</a:t>
            </a:fld>
            <a:endParaRPr lang="fi-FI"/>
          </a:p>
        </p:txBody>
      </p:sp>
    </p:spTree>
    <p:extLst>
      <p:ext uri="{BB962C8B-B14F-4D97-AF65-F5344CB8AC3E}">
        <p14:creationId xmlns:p14="http://schemas.microsoft.com/office/powerpoint/2010/main" val="156012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70F3ACE-D1BB-46A5-B7A1-9191AADA07BB}" type="slidenum">
              <a:rPr lang="fi-FI" smtClean="0"/>
              <a:t>40</a:t>
            </a:fld>
            <a:endParaRPr lang="fi-FI"/>
          </a:p>
        </p:txBody>
      </p:sp>
    </p:spTree>
    <p:extLst>
      <p:ext uri="{BB962C8B-B14F-4D97-AF65-F5344CB8AC3E}">
        <p14:creationId xmlns:p14="http://schemas.microsoft.com/office/powerpoint/2010/main" val="298594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CBD719-3181-4F5D-9633-398BF951FA8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C71FE65-77FD-4CDA-B743-3A9EBD0B7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A24E45E-D12A-49A7-9DDD-3F49D4F4B485}"/>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5" name="Alatunnisteen paikkamerkki 4">
            <a:extLst>
              <a:ext uri="{FF2B5EF4-FFF2-40B4-BE49-F238E27FC236}">
                <a16:creationId xmlns:a16="http://schemas.microsoft.com/office/drawing/2014/main" id="{19364397-2C4C-41AD-BF01-2D13949677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73D5E1-CE7D-40B0-8968-CDE65EE3EFE0}"/>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67022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7BEAEA-942B-41E3-A133-0DD42ABAD70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5683273-0E99-4A8C-A338-57E54BCFC6A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8E027FD-6EA4-4E42-A500-4861AB1EA11C}"/>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5" name="Alatunnisteen paikkamerkki 4">
            <a:extLst>
              <a:ext uri="{FF2B5EF4-FFF2-40B4-BE49-F238E27FC236}">
                <a16:creationId xmlns:a16="http://schemas.microsoft.com/office/drawing/2014/main" id="{FB30D69D-D583-44DC-9622-C724C3EAADA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BF3983F-5730-4346-9BDA-9234AF64F239}"/>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426139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0D91ED5-3CBA-48F6-A7A3-52C015E947F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355118F-3533-46B3-B592-4D6311FE702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6CD813D-A07A-45DD-87E9-366E63DB12D0}"/>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5" name="Alatunnisteen paikkamerkki 4">
            <a:extLst>
              <a:ext uri="{FF2B5EF4-FFF2-40B4-BE49-F238E27FC236}">
                <a16:creationId xmlns:a16="http://schemas.microsoft.com/office/drawing/2014/main" id="{85C00C0B-064A-494A-9498-89163B5BF51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C3ABBF-D0D1-4784-BB42-ED3A03F937E8}"/>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3371320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pic>
        <p:nvPicPr>
          <p:cNvPr id="11" name="Kuva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772912" y="887984"/>
            <a:ext cx="6419088" cy="5970016"/>
          </a:xfrm>
          <a:prstGeom prst="rect">
            <a:avLst/>
          </a:prstGeom>
        </p:spPr>
      </p:pic>
      <p:sp>
        <p:nvSpPr>
          <p:cNvPr id="12" name="Otsikko 1"/>
          <p:cNvSpPr>
            <a:spLocks noGrp="1"/>
          </p:cNvSpPr>
          <p:nvPr>
            <p:ph type="title"/>
          </p:nvPr>
        </p:nvSpPr>
        <p:spPr>
          <a:xfrm>
            <a:off x="999393" y="4671020"/>
            <a:ext cx="4820411" cy="1325563"/>
          </a:xfrm>
        </p:spPr>
        <p:txBody>
          <a:bodyPr anchor="b" anchorCtr="0">
            <a:noAutofit/>
          </a:bodyPr>
          <a:lstStyle>
            <a:lvl1pPr>
              <a:defRPr sz="4267" b="1" i="0" spc="37" baseline="0">
                <a:latin typeface="Lato" charset="0"/>
                <a:ea typeface="Lato" charset="0"/>
                <a:cs typeface="Lato" charset="0"/>
              </a:defRPr>
            </a:lvl1pPr>
          </a:lstStyle>
          <a:p>
            <a:r>
              <a:rPr lang="fi-FI"/>
              <a:t>Muokkaa ots. perustyyl. napsautt.</a:t>
            </a:r>
            <a:endParaRPr lang="fi-FI" dirty="0"/>
          </a:p>
        </p:txBody>
      </p:sp>
      <p:pic>
        <p:nvPicPr>
          <p:cNvPr id="5" name="Kuva 4"/>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04" y="359721"/>
            <a:ext cx="2600915" cy="718951"/>
          </a:xfrm>
          <a:prstGeom prst="rect">
            <a:avLst/>
          </a:prstGeom>
        </p:spPr>
      </p:pic>
    </p:spTree>
    <p:extLst>
      <p:ext uri="{BB962C8B-B14F-4D97-AF65-F5344CB8AC3E}">
        <p14:creationId xmlns:p14="http://schemas.microsoft.com/office/powerpoint/2010/main" val="80455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63110E-445E-44D7-AE9F-D85F8DB1A55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F79FB73-0B08-484C-8B58-17888824F82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F3331-2D00-4218-92B8-16E709869C77}"/>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5" name="Alatunnisteen paikkamerkki 4">
            <a:extLst>
              <a:ext uri="{FF2B5EF4-FFF2-40B4-BE49-F238E27FC236}">
                <a16:creationId xmlns:a16="http://schemas.microsoft.com/office/drawing/2014/main" id="{AB27A0F3-BAB5-4642-A178-2E600A7E989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A911302-0673-49FF-A771-83F0240774AC}"/>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7768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E25309-6F33-4264-9260-9F10AF35853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43AF449-13B5-4621-B996-A809F77904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40E7C42-93FA-4967-8CDB-C162387F58AA}"/>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5" name="Alatunnisteen paikkamerkki 4">
            <a:extLst>
              <a:ext uri="{FF2B5EF4-FFF2-40B4-BE49-F238E27FC236}">
                <a16:creationId xmlns:a16="http://schemas.microsoft.com/office/drawing/2014/main" id="{E2F20FF5-9F78-4883-A860-ADACB160832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7DC6A8-F320-49A2-94F7-834F0FDCFA7D}"/>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41443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3F7DE2-1163-4FB2-919B-B841DB54FC7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3A26FDE-3F2B-4E83-BC71-52BD54D6EA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9CF72C3-2955-43F7-B15A-ABAA7A7BA5E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2A9A4D7-0B43-40DD-8557-7E17EC3F4099}"/>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6" name="Alatunnisteen paikkamerkki 5">
            <a:extLst>
              <a:ext uri="{FF2B5EF4-FFF2-40B4-BE49-F238E27FC236}">
                <a16:creationId xmlns:a16="http://schemas.microsoft.com/office/drawing/2014/main" id="{40C4AAA0-0668-49A7-A0F9-B01CC3FD43E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D007DA8-9422-4E3A-8906-D7EB3029C2BD}"/>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88907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C15834-BD78-4FB8-9582-4017687BCD6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6E2404F-EFDD-4E15-ADEC-8CE12321F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0469599-E684-46E4-89A2-4A89AF5CC24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E46B8C6-AB7F-46B1-BC77-7F9379913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334319F-92C0-411C-A91F-4A148A231B8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D276613-80E5-4C26-A7B5-74CAA9098EC3}"/>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8" name="Alatunnisteen paikkamerkki 7">
            <a:extLst>
              <a:ext uri="{FF2B5EF4-FFF2-40B4-BE49-F238E27FC236}">
                <a16:creationId xmlns:a16="http://schemas.microsoft.com/office/drawing/2014/main" id="{322713F6-0918-4D41-924B-2FA3BE0ED85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8F3615F-CDDA-4F5F-808C-133C02EDD893}"/>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401854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98C67C-D9BD-4B37-A6A1-37D09C81077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CDE5938-BAE6-4788-8C83-8FB03E5F0FC7}"/>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4" name="Alatunnisteen paikkamerkki 3">
            <a:extLst>
              <a:ext uri="{FF2B5EF4-FFF2-40B4-BE49-F238E27FC236}">
                <a16:creationId xmlns:a16="http://schemas.microsoft.com/office/drawing/2014/main" id="{22EB273A-16A8-4AD2-91DD-6C58817A797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A7590AF-97C3-423D-8F99-593714201E83}"/>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428550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FBD3391-6518-49AC-9276-D65F928AE7D9}"/>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3" name="Alatunnisteen paikkamerkki 2">
            <a:extLst>
              <a:ext uri="{FF2B5EF4-FFF2-40B4-BE49-F238E27FC236}">
                <a16:creationId xmlns:a16="http://schemas.microsoft.com/office/drawing/2014/main" id="{2146BD7A-B83A-4B10-8E41-C8029E19CFA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A4CC1DE-71E3-44BC-89EC-C37C45D7EABC}"/>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299183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301A6C-3FC8-4315-8547-D853505993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16338BC-7118-49A9-8361-FC3604259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04103E3-32A6-4947-B0AA-15C284036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1E664E8-DF36-4EDA-AAB3-AB9139941791}"/>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6" name="Alatunnisteen paikkamerkki 5">
            <a:extLst>
              <a:ext uri="{FF2B5EF4-FFF2-40B4-BE49-F238E27FC236}">
                <a16:creationId xmlns:a16="http://schemas.microsoft.com/office/drawing/2014/main" id="{0F8D06C5-099B-4AF9-914E-698F17321F6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0D5D648-0DC5-4C89-AC3A-D8EEAF8BA25E}"/>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86179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17D943-5C42-4A23-98FB-0DA43EE0E69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C1221D7-3AA0-4889-87F5-B035F2913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F1D7A49-2F04-4B2F-8AB3-9F9B471FA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30601C5-5573-4832-A93A-5ACD4073430D}"/>
              </a:ext>
            </a:extLst>
          </p:cNvPr>
          <p:cNvSpPr>
            <a:spLocks noGrp="1"/>
          </p:cNvSpPr>
          <p:nvPr>
            <p:ph type="dt" sz="half" idx="10"/>
          </p:nvPr>
        </p:nvSpPr>
        <p:spPr/>
        <p:txBody>
          <a:bodyPr/>
          <a:lstStyle/>
          <a:p>
            <a:fld id="{B95ED9E4-A3F1-42B9-A1A3-DC7CD696ADEA}" type="datetimeFigureOut">
              <a:rPr lang="fi-FI" smtClean="0"/>
              <a:t>16.11.2021</a:t>
            </a:fld>
            <a:endParaRPr lang="fi-FI"/>
          </a:p>
        </p:txBody>
      </p:sp>
      <p:sp>
        <p:nvSpPr>
          <p:cNvPr id="6" name="Alatunnisteen paikkamerkki 5">
            <a:extLst>
              <a:ext uri="{FF2B5EF4-FFF2-40B4-BE49-F238E27FC236}">
                <a16:creationId xmlns:a16="http://schemas.microsoft.com/office/drawing/2014/main" id="{0A6FCC88-B24A-4F7F-952A-22598E14A33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39E1B0-F124-483C-BB82-B7554819FDA1}"/>
              </a:ext>
            </a:extLst>
          </p:cNvPr>
          <p:cNvSpPr>
            <a:spLocks noGrp="1"/>
          </p:cNvSpPr>
          <p:nvPr>
            <p:ph type="sldNum" sz="quarter" idx="12"/>
          </p:nvPr>
        </p:nvSpPr>
        <p:spPr/>
        <p:txBody>
          <a:bodyPr/>
          <a:lstStyle/>
          <a:p>
            <a:fld id="{89DCCD1B-B99A-4097-BAE3-D01EEBB91761}" type="slidenum">
              <a:rPr lang="fi-FI" smtClean="0"/>
              <a:t>‹#›</a:t>
            </a:fld>
            <a:endParaRPr lang="fi-FI"/>
          </a:p>
        </p:txBody>
      </p:sp>
    </p:spTree>
    <p:extLst>
      <p:ext uri="{BB962C8B-B14F-4D97-AF65-F5344CB8AC3E}">
        <p14:creationId xmlns:p14="http://schemas.microsoft.com/office/powerpoint/2010/main" val="6317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068464A-44C2-49E0-97C8-2E573CAD8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6CAE50D-264F-4C15-AD4A-CB8D3F573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C5ECC4-3A78-43A1-ABB0-E24BF7070C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ED9E4-A3F1-42B9-A1A3-DC7CD696ADEA}" type="datetimeFigureOut">
              <a:rPr lang="fi-FI" smtClean="0"/>
              <a:t>16.11.2021</a:t>
            </a:fld>
            <a:endParaRPr lang="fi-FI"/>
          </a:p>
        </p:txBody>
      </p:sp>
      <p:sp>
        <p:nvSpPr>
          <p:cNvPr id="5" name="Alatunnisteen paikkamerkki 4">
            <a:extLst>
              <a:ext uri="{FF2B5EF4-FFF2-40B4-BE49-F238E27FC236}">
                <a16:creationId xmlns:a16="http://schemas.microsoft.com/office/drawing/2014/main" id="{3309C2E5-D7E6-435E-B101-8D92EA1FB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B6D7CDB-8581-4B9A-BE10-89B9C1AF9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CCD1B-B99A-4097-BAE3-D01EEBB91761}" type="slidenum">
              <a:rPr lang="fi-FI" smtClean="0"/>
              <a:t>‹#›</a:t>
            </a:fld>
            <a:endParaRPr lang="fi-FI"/>
          </a:p>
        </p:txBody>
      </p:sp>
    </p:spTree>
    <p:extLst>
      <p:ext uri="{BB962C8B-B14F-4D97-AF65-F5344CB8AC3E}">
        <p14:creationId xmlns:p14="http://schemas.microsoft.com/office/powerpoint/2010/main" val="327696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Kuva, joka sisältää kohteen teksti&#10;&#10;Kuvaus luotu automaattisesti">
            <a:extLst>
              <a:ext uri="{FF2B5EF4-FFF2-40B4-BE49-F238E27FC236}">
                <a16:creationId xmlns:a16="http://schemas.microsoft.com/office/drawing/2014/main" id="{2F8A7EC9-4B92-4E97-9668-CBA3928C1121}"/>
              </a:ext>
            </a:extLst>
          </p:cNvPr>
          <p:cNvPicPr>
            <a:picLocks noChangeAspect="1"/>
          </p:cNvPicPr>
          <p:nvPr/>
        </p:nvPicPr>
        <p:blipFill rotWithShape="1">
          <a:blip r:embed="rId2">
            <a:extLst>
              <a:ext uri="{28A0092B-C50C-407E-A947-70E740481C1C}">
                <a14:useLocalDpi xmlns:a14="http://schemas.microsoft.com/office/drawing/2010/main" val="0"/>
              </a:ext>
            </a:extLst>
          </a:blip>
          <a:srcRect r="20689"/>
          <a:stretch/>
        </p:blipFill>
        <p:spPr>
          <a:xfrm>
            <a:off x="2522358" y="10"/>
            <a:ext cx="9669642" cy="6857990"/>
          </a:xfrm>
          <a:prstGeom prst="rect">
            <a:avLst/>
          </a:prstGeom>
        </p:spPr>
      </p:pic>
      <p:sp>
        <p:nvSpPr>
          <p:cNvPr id="25" name="Rectangle 2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FBF57EC-6D60-4940-81E5-78878CF5614F}"/>
              </a:ext>
            </a:extLst>
          </p:cNvPr>
          <p:cNvSpPr>
            <a:spLocks noGrp="1"/>
          </p:cNvSpPr>
          <p:nvPr>
            <p:ph type="ctrTitle"/>
          </p:nvPr>
        </p:nvSpPr>
        <p:spPr>
          <a:xfrm>
            <a:off x="313599" y="2844799"/>
            <a:ext cx="5083597" cy="2359932"/>
          </a:xfrm>
          <a:noFill/>
        </p:spPr>
        <p:txBody>
          <a:bodyPr>
            <a:normAutofit/>
          </a:bodyPr>
          <a:lstStyle/>
          <a:p>
            <a:r>
              <a:rPr lang="fi-FI" sz="4000" dirty="0">
                <a:latin typeface="Lato" panose="020F0502020204030203" pitchFamily="34" charset="0"/>
              </a:rPr>
              <a:t>KOULUTERVEYS-KYSELYN TULOSTEN YHTEENVETO 2021 </a:t>
            </a:r>
            <a:br>
              <a:rPr lang="fi-FI" sz="4000" dirty="0">
                <a:latin typeface="Lato" panose="020F0502020204030203" pitchFamily="34" charset="0"/>
              </a:rPr>
            </a:br>
            <a:r>
              <a:rPr lang="fi-FI" sz="4000" dirty="0">
                <a:latin typeface="Lato" panose="020F0502020204030203" pitchFamily="34" charset="0"/>
              </a:rPr>
              <a:t>NIVALA</a:t>
            </a:r>
          </a:p>
        </p:txBody>
      </p:sp>
      <p:pic>
        <p:nvPicPr>
          <p:cNvPr id="16" name="Kuva 15" descr="Kuva, joka sisältää kohteen teksti&#10;&#10;Kuvaus luotu automaattisesti">
            <a:extLst>
              <a:ext uri="{FF2B5EF4-FFF2-40B4-BE49-F238E27FC236}">
                <a16:creationId xmlns:a16="http://schemas.microsoft.com/office/drawing/2014/main" id="{ADD2DBED-D9DF-4525-88CF-8040731A7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54" y="474128"/>
            <a:ext cx="4110208" cy="1179141"/>
          </a:xfrm>
          <a:prstGeom prst="rect">
            <a:avLst/>
          </a:prstGeom>
        </p:spPr>
      </p:pic>
    </p:spTree>
    <p:extLst>
      <p:ext uri="{BB962C8B-B14F-4D97-AF65-F5344CB8AC3E}">
        <p14:creationId xmlns:p14="http://schemas.microsoft.com/office/powerpoint/2010/main" val="199674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A5C1D91C-5F7F-40C1-82CF-ED64EA17DF2D}"/>
              </a:ext>
            </a:extLst>
          </p:cNvPr>
          <p:cNvGraphicFramePr>
            <a:graphicFrameLocks/>
          </p:cNvGraphicFramePr>
          <p:nvPr>
            <p:extLst>
              <p:ext uri="{D42A27DB-BD31-4B8C-83A1-F6EECF244321}">
                <p14:modId xmlns:p14="http://schemas.microsoft.com/office/powerpoint/2010/main" val="269877435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092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a:extLst>
              <a:ext uri="{FF2B5EF4-FFF2-40B4-BE49-F238E27FC236}">
                <a16:creationId xmlns:a16="http://schemas.microsoft.com/office/drawing/2014/main" id="{A2CB9388-B9BB-449B-821A-F71F000DDEE6}"/>
              </a:ext>
            </a:extLst>
          </p:cNvPr>
          <p:cNvPicPr>
            <a:picLocks noChangeAspect="1"/>
          </p:cNvPicPr>
          <p:nvPr/>
        </p:nvPicPr>
        <p:blipFill rotWithShape="1">
          <a:blip r:embed="rId2">
            <a:extLst>
              <a:ext uri="{28A0092B-C50C-407E-A947-70E740481C1C}">
                <a14:useLocalDpi xmlns:a14="http://schemas.microsoft.com/office/drawing/2010/main" val="0"/>
              </a:ext>
            </a:extLst>
          </a:blip>
          <a:srcRect t="2400" b="6904"/>
          <a:stretch/>
        </p:blipFill>
        <p:spPr>
          <a:xfrm>
            <a:off x="20" y="527538"/>
            <a:ext cx="12191980" cy="6330462"/>
          </a:xfrm>
          <a:prstGeom prst="rect">
            <a:avLst/>
          </a:prstGeom>
        </p:spPr>
      </p:pic>
      <p:sp>
        <p:nvSpPr>
          <p:cNvPr id="6" name="Tekstiruutu 5">
            <a:extLst>
              <a:ext uri="{FF2B5EF4-FFF2-40B4-BE49-F238E27FC236}">
                <a16:creationId xmlns:a16="http://schemas.microsoft.com/office/drawing/2014/main" id="{4437023B-67E3-466A-9608-245E19EB9EAC}"/>
              </a:ext>
            </a:extLst>
          </p:cNvPr>
          <p:cNvSpPr txBox="1"/>
          <p:nvPr/>
        </p:nvSpPr>
        <p:spPr>
          <a:xfrm>
            <a:off x="2593555" y="4318"/>
            <a:ext cx="7732130" cy="523220"/>
          </a:xfrm>
          <a:prstGeom prst="rect">
            <a:avLst/>
          </a:prstGeom>
          <a:noFill/>
        </p:spPr>
        <p:txBody>
          <a:bodyPr wrap="square">
            <a:spAutoFit/>
          </a:bodyPr>
          <a:lstStyle/>
          <a:p>
            <a:pPr algn="l"/>
            <a:r>
              <a:rPr lang="fi-FI" sz="2800" b="0" i="0" dirty="0">
                <a:solidFill>
                  <a:srgbClr val="444444"/>
                </a:solidFill>
                <a:effectLst/>
                <a:latin typeface="Source Sans Pro" panose="020B0503030403020204" pitchFamily="34" charset="0"/>
              </a:rPr>
              <a:t>Koulukiusattuna vähintään kerran viikossa, %</a:t>
            </a:r>
          </a:p>
        </p:txBody>
      </p:sp>
    </p:spTree>
    <p:extLst>
      <p:ext uri="{BB962C8B-B14F-4D97-AF65-F5344CB8AC3E}">
        <p14:creationId xmlns:p14="http://schemas.microsoft.com/office/powerpoint/2010/main" val="139218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F2F817C0-A351-49F4-9FF6-BCB18D19F01A}"/>
              </a:ext>
            </a:extLst>
          </p:cNvPr>
          <p:cNvGraphicFramePr>
            <a:graphicFrameLocks/>
          </p:cNvGraphicFramePr>
          <p:nvPr>
            <p:extLst>
              <p:ext uri="{D42A27DB-BD31-4B8C-83A1-F6EECF244321}">
                <p14:modId xmlns:p14="http://schemas.microsoft.com/office/powerpoint/2010/main" val="383031357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781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a:extLst>
              <a:ext uri="{FF2B5EF4-FFF2-40B4-BE49-F238E27FC236}">
                <a16:creationId xmlns:a16="http://schemas.microsoft.com/office/drawing/2014/main" id="{02E6E22C-6ABA-4AB1-8C30-8DC0FF89914F}"/>
              </a:ext>
            </a:extLst>
          </p:cNvPr>
          <p:cNvPicPr>
            <a:picLocks noChangeAspect="1"/>
          </p:cNvPicPr>
          <p:nvPr/>
        </p:nvPicPr>
        <p:blipFill rotWithShape="1">
          <a:blip r:embed="rId2">
            <a:extLst>
              <a:ext uri="{28A0092B-C50C-407E-A947-70E740481C1C}">
                <a14:useLocalDpi xmlns:a14="http://schemas.microsoft.com/office/drawing/2010/main" val="0"/>
              </a:ext>
            </a:extLst>
          </a:blip>
          <a:srcRect t="2234" b="6265"/>
          <a:stretch/>
        </p:blipFill>
        <p:spPr>
          <a:xfrm>
            <a:off x="20" y="471268"/>
            <a:ext cx="12191980" cy="6386732"/>
          </a:xfrm>
          <a:prstGeom prst="rect">
            <a:avLst/>
          </a:prstGeom>
        </p:spPr>
      </p:pic>
      <p:sp>
        <p:nvSpPr>
          <p:cNvPr id="6" name="Tekstiruutu 5">
            <a:extLst>
              <a:ext uri="{FF2B5EF4-FFF2-40B4-BE49-F238E27FC236}">
                <a16:creationId xmlns:a16="http://schemas.microsoft.com/office/drawing/2014/main" id="{E50691F5-0E85-47D4-9295-943B2BD50664}"/>
              </a:ext>
            </a:extLst>
          </p:cNvPr>
          <p:cNvSpPr txBox="1"/>
          <p:nvPr/>
        </p:nvSpPr>
        <p:spPr>
          <a:xfrm>
            <a:off x="1628334" y="0"/>
            <a:ext cx="8711419" cy="523220"/>
          </a:xfrm>
          <a:prstGeom prst="rect">
            <a:avLst/>
          </a:prstGeom>
          <a:noFill/>
        </p:spPr>
        <p:txBody>
          <a:bodyPr wrap="square">
            <a:spAutoFit/>
          </a:bodyPr>
          <a:lstStyle/>
          <a:p>
            <a:pPr algn="ctr"/>
            <a:r>
              <a:rPr lang="fi-FI" sz="2800" b="0" i="0" dirty="0">
                <a:solidFill>
                  <a:srgbClr val="444444"/>
                </a:solidFill>
                <a:effectLst/>
                <a:latin typeface="Source Sans Pro" panose="020B0503030403020204" pitchFamily="34" charset="0"/>
              </a:rPr>
              <a:t>Käynyt koulupsykologilla lukuvuoden aikana, %</a:t>
            </a:r>
          </a:p>
        </p:txBody>
      </p:sp>
    </p:spTree>
    <p:extLst>
      <p:ext uri="{BB962C8B-B14F-4D97-AF65-F5344CB8AC3E}">
        <p14:creationId xmlns:p14="http://schemas.microsoft.com/office/powerpoint/2010/main" val="74553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66188804-0576-45F1-94AA-698F30D57C05}"/>
              </a:ext>
            </a:extLst>
          </p:cNvPr>
          <p:cNvGraphicFramePr>
            <a:graphicFrameLocks/>
          </p:cNvGraphicFramePr>
          <p:nvPr>
            <p:extLst>
              <p:ext uri="{D42A27DB-BD31-4B8C-83A1-F6EECF244321}">
                <p14:modId xmlns:p14="http://schemas.microsoft.com/office/powerpoint/2010/main" val="371879446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198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A3F8C2-C965-4BD0-B3A0-B317B8DC135B}"/>
              </a:ext>
            </a:extLst>
          </p:cNvPr>
          <p:cNvSpPr>
            <a:spLocks noGrp="1"/>
          </p:cNvSpPr>
          <p:nvPr>
            <p:ph type="title"/>
          </p:nvPr>
        </p:nvSpPr>
        <p:spPr>
          <a:xfrm>
            <a:off x="839788" y="-56356"/>
            <a:ext cx="10515600" cy="1325563"/>
          </a:xfrm>
        </p:spPr>
        <p:txBody>
          <a:bodyPr/>
          <a:lstStyle/>
          <a:p>
            <a:pPr algn="ctr"/>
            <a:r>
              <a:rPr lang="fi-FI" dirty="0"/>
              <a:t>4. ja 5. luokkalaiset</a:t>
            </a:r>
          </a:p>
        </p:txBody>
      </p:sp>
      <p:sp>
        <p:nvSpPr>
          <p:cNvPr id="3" name="Tekstin paikkamerkki 2">
            <a:extLst>
              <a:ext uri="{FF2B5EF4-FFF2-40B4-BE49-F238E27FC236}">
                <a16:creationId xmlns:a16="http://schemas.microsoft.com/office/drawing/2014/main" id="{E71A43B3-4C9D-43D6-A22E-5F2889FF7021}"/>
              </a:ext>
            </a:extLst>
          </p:cNvPr>
          <p:cNvSpPr>
            <a:spLocks noGrp="1"/>
          </p:cNvSpPr>
          <p:nvPr>
            <p:ph type="body" idx="1"/>
          </p:nvPr>
        </p:nvSpPr>
        <p:spPr>
          <a:xfrm>
            <a:off x="474387" y="668337"/>
            <a:ext cx="5157787" cy="823912"/>
          </a:xfrm>
        </p:spPr>
        <p:txBody>
          <a:bodyPr/>
          <a:lstStyle/>
          <a:p>
            <a:r>
              <a:rPr lang="fi-FI" dirty="0"/>
              <a:t>Ilonaiheet</a:t>
            </a:r>
          </a:p>
        </p:txBody>
      </p:sp>
      <p:sp>
        <p:nvSpPr>
          <p:cNvPr id="4" name="Sisällön paikkamerkki 3">
            <a:extLst>
              <a:ext uri="{FF2B5EF4-FFF2-40B4-BE49-F238E27FC236}">
                <a16:creationId xmlns:a16="http://schemas.microsoft.com/office/drawing/2014/main" id="{AF3D53A8-C5D9-4C3E-81FB-B619F93A7770}"/>
              </a:ext>
            </a:extLst>
          </p:cNvPr>
          <p:cNvSpPr>
            <a:spLocks noGrp="1"/>
          </p:cNvSpPr>
          <p:nvPr>
            <p:ph sz="half" idx="2"/>
          </p:nvPr>
        </p:nvSpPr>
        <p:spPr>
          <a:xfrm>
            <a:off x="257934" y="1586705"/>
            <a:ext cx="5590692" cy="2619535"/>
          </a:xfrm>
        </p:spPr>
        <p:txBody>
          <a:bodyPr>
            <a:normAutofit/>
          </a:bodyPr>
          <a:lstStyle/>
          <a:p>
            <a:r>
              <a:rPr lang="fi-FI" dirty="0"/>
              <a:t>Valtaosa lapsista on tyytyväisiä elämäänsä</a:t>
            </a:r>
          </a:p>
          <a:p>
            <a:r>
              <a:rPr lang="fi-FI" dirty="0"/>
              <a:t>Päihdekokeilut vähentyneet</a:t>
            </a:r>
          </a:p>
          <a:p>
            <a:r>
              <a:rPr lang="fi-FI" dirty="0"/>
              <a:t>Poikien kiusaaminen vähentynyt</a:t>
            </a:r>
          </a:p>
          <a:p>
            <a:endParaRPr lang="fi-FI" dirty="0"/>
          </a:p>
        </p:txBody>
      </p:sp>
      <p:sp>
        <p:nvSpPr>
          <p:cNvPr id="5" name="Tekstin paikkamerkki 4">
            <a:extLst>
              <a:ext uri="{FF2B5EF4-FFF2-40B4-BE49-F238E27FC236}">
                <a16:creationId xmlns:a16="http://schemas.microsoft.com/office/drawing/2014/main" id="{4839E38E-598C-4109-98B1-6613C3E1AD89}"/>
              </a:ext>
            </a:extLst>
          </p:cNvPr>
          <p:cNvSpPr>
            <a:spLocks noGrp="1"/>
          </p:cNvSpPr>
          <p:nvPr>
            <p:ph type="body" sz="quarter" idx="3"/>
          </p:nvPr>
        </p:nvSpPr>
        <p:spPr>
          <a:xfrm>
            <a:off x="6096000" y="668337"/>
            <a:ext cx="5183188" cy="823912"/>
          </a:xfrm>
        </p:spPr>
        <p:txBody>
          <a:bodyPr/>
          <a:lstStyle/>
          <a:p>
            <a:r>
              <a:rPr lang="fi-FI" dirty="0"/>
              <a:t>Huolenaiheet</a:t>
            </a:r>
          </a:p>
        </p:txBody>
      </p:sp>
      <p:sp>
        <p:nvSpPr>
          <p:cNvPr id="6" name="Sisällön paikkamerkki 5">
            <a:extLst>
              <a:ext uri="{FF2B5EF4-FFF2-40B4-BE49-F238E27FC236}">
                <a16:creationId xmlns:a16="http://schemas.microsoft.com/office/drawing/2014/main" id="{44C15EB2-9632-4E9F-B8AC-FEEB0940F4FC}"/>
              </a:ext>
            </a:extLst>
          </p:cNvPr>
          <p:cNvSpPr>
            <a:spLocks noGrp="1"/>
          </p:cNvSpPr>
          <p:nvPr>
            <p:ph sz="quarter" idx="4"/>
          </p:nvPr>
        </p:nvSpPr>
        <p:spPr>
          <a:xfrm>
            <a:off x="6096000" y="1586706"/>
            <a:ext cx="5950226" cy="2985294"/>
          </a:xfrm>
        </p:spPr>
        <p:txBody>
          <a:bodyPr>
            <a:normAutofit/>
          </a:bodyPr>
          <a:lstStyle/>
          <a:p>
            <a:r>
              <a:rPr lang="fi-FI" dirty="0"/>
              <a:t>Tyttöjen tyytyväisyys elämään heikentynyt</a:t>
            </a:r>
          </a:p>
          <a:p>
            <a:r>
              <a:rPr lang="fi-FI" dirty="0"/>
              <a:t>Lähisuhdeväkivalta yleistynyt</a:t>
            </a:r>
          </a:p>
          <a:p>
            <a:r>
              <a:rPr lang="fi-FI" dirty="0"/>
              <a:t>Tyttöjen kiusaaminen kuusinkertaistunut kahden vuoden takaiseen verrattaessa</a:t>
            </a:r>
          </a:p>
          <a:p>
            <a:endParaRPr lang="fi-FI" dirty="0"/>
          </a:p>
          <a:p>
            <a:endParaRPr lang="fi-FI" dirty="0"/>
          </a:p>
          <a:p>
            <a:endParaRPr lang="fi-FI" dirty="0"/>
          </a:p>
          <a:p>
            <a:endParaRPr lang="fi-FI" dirty="0"/>
          </a:p>
        </p:txBody>
      </p:sp>
      <p:sp>
        <p:nvSpPr>
          <p:cNvPr id="9" name="Sisällön paikkamerkki 5">
            <a:extLst>
              <a:ext uri="{FF2B5EF4-FFF2-40B4-BE49-F238E27FC236}">
                <a16:creationId xmlns:a16="http://schemas.microsoft.com/office/drawing/2014/main" id="{D4431BD6-60D5-4C11-911E-043B73937D73}"/>
              </a:ext>
            </a:extLst>
          </p:cNvPr>
          <p:cNvSpPr txBox="1">
            <a:spLocks/>
          </p:cNvSpPr>
          <p:nvPr/>
        </p:nvSpPr>
        <p:spPr>
          <a:xfrm>
            <a:off x="3053280" y="5348410"/>
            <a:ext cx="5950226" cy="13985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dirty="0"/>
              <a:t>Koulupsykologikäynnit moninkertaistuneet, onko saavutettavuus parempi vai tarve kasvanut?</a:t>
            </a:r>
          </a:p>
          <a:p>
            <a:endParaRPr lang="fi-FI" dirty="0"/>
          </a:p>
          <a:p>
            <a:endParaRPr lang="fi-FI" dirty="0"/>
          </a:p>
          <a:p>
            <a:endParaRPr lang="fi-FI" dirty="0"/>
          </a:p>
        </p:txBody>
      </p:sp>
    </p:spTree>
    <p:extLst>
      <p:ext uri="{BB962C8B-B14F-4D97-AF65-F5344CB8AC3E}">
        <p14:creationId xmlns:p14="http://schemas.microsoft.com/office/powerpoint/2010/main" val="41386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10E84-8C99-4546-BDCE-F84A398AC5AB}"/>
              </a:ext>
            </a:extLst>
          </p:cNvPr>
          <p:cNvSpPr>
            <a:spLocks noGrp="1"/>
          </p:cNvSpPr>
          <p:nvPr>
            <p:ph type="title"/>
          </p:nvPr>
        </p:nvSpPr>
        <p:spPr/>
        <p:txBody>
          <a:bodyPr/>
          <a:lstStyle/>
          <a:p>
            <a:r>
              <a:rPr lang="fi-FI" dirty="0"/>
              <a:t>8. ja 9. </a:t>
            </a:r>
            <a:r>
              <a:rPr lang="fi-FI" dirty="0" err="1"/>
              <a:t>lk</a:t>
            </a:r>
            <a:endParaRPr lang="fi-FI" dirty="0"/>
          </a:p>
        </p:txBody>
      </p:sp>
    </p:spTree>
    <p:extLst>
      <p:ext uri="{BB962C8B-B14F-4D97-AF65-F5344CB8AC3E}">
        <p14:creationId xmlns:p14="http://schemas.microsoft.com/office/powerpoint/2010/main" val="330017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6D9621E2-E716-4515-BA48-1D10D312AAC8}"/>
              </a:ext>
            </a:extLst>
          </p:cNvPr>
          <p:cNvGraphicFramePr>
            <a:graphicFrameLocks/>
          </p:cNvGraphicFramePr>
          <p:nvPr>
            <p:extLst>
              <p:ext uri="{D42A27DB-BD31-4B8C-83A1-F6EECF244321}">
                <p14:modId xmlns:p14="http://schemas.microsoft.com/office/powerpoint/2010/main" val="42742685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582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4B1408C2-AB6A-4746-B2CA-BCD5624DA2D2}"/>
              </a:ext>
            </a:extLst>
          </p:cNvPr>
          <p:cNvGraphicFramePr>
            <a:graphicFrameLocks/>
          </p:cNvGraphicFramePr>
          <p:nvPr>
            <p:extLst>
              <p:ext uri="{D42A27DB-BD31-4B8C-83A1-F6EECF244321}">
                <p14:modId xmlns:p14="http://schemas.microsoft.com/office/powerpoint/2010/main" val="419394245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33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39E898-DA6A-4B51-9521-58763FACA665}"/>
              </a:ext>
            </a:extLst>
          </p:cNvPr>
          <p:cNvSpPr>
            <a:spLocks noGrp="1"/>
          </p:cNvSpPr>
          <p:nvPr>
            <p:ph type="title"/>
          </p:nvPr>
        </p:nvSpPr>
        <p:spPr/>
        <p:txBody>
          <a:bodyPr/>
          <a:lstStyle/>
          <a:p>
            <a:r>
              <a:rPr lang="fi-FI" dirty="0"/>
              <a:t>Harrastaminen</a:t>
            </a:r>
          </a:p>
        </p:txBody>
      </p:sp>
      <p:sp>
        <p:nvSpPr>
          <p:cNvPr id="3" name="Sisällön paikkamerkki 2">
            <a:extLst>
              <a:ext uri="{FF2B5EF4-FFF2-40B4-BE49-F238E27FC236}">
                <a16:creationId xmlns:a16="http://schemas.microsoft.com/office/drawing/2014/main" id="{3B10A9B6-405B-4495-AC8A-D09876C0297D}"/>
              </a:ext>
            </a:extLst>
          </p:cNvPr>
          <p:cNvSpPr>
            <a:spLocks noGrp="1"/>
          </p:cNvSpPr>
          <p:nvPr>
            <p:ph idx="1"/>
          </p:nvPr>
        </p:nvSpPr>
        <p:spPr/>
        <p:txBody>
          <a:bodyPr/>
          <a:lstStyle/>
          <a:p>
            <a:r>
              <a:rPr lang="fi-FI" dirty="0"/>
              <a:t>45,7% kokee asuinalueella olevan kiinnostavaa vapaa-ajan tekemistä (vrt. koko maa 30,8% ja P-P 31,0%).</a:t>
            </a:r>
          </a:p>
          <a:p>
            <a:r>
              <a:rPr lang="fi-FI" dirty="0"/>
              <a:t>70,1% kokee tietävänsä asuinalueen harrastusmahdollisuuksista (koko maa 57,5%).</a:t>
            </a:r>
          </a:p>
          <a:p>
            <a:r>
              <a:rPr lang="fi-FI" dirty="0"/>
              <a:t>Joka kolmas kokee kiinnostavien harrastusten olevan liian kaukana ja liian kalliita.</a:t>
            </a:r>
          </a:p>
          <a:p>
            <a:r>
              <a:rPr lang="fi-FI" dirty="0"/>
              <a:t>Jokaisella pojalla on vähintään yksi viikoittainen harrastus, tytöistä neljä ei ole ilmoittanut harrastavansa mitään.</a:t>
            </a:r>
          </a:p>
        </p:txBody>
      </p:sp>
    </p:spTree>
    <p:extLst>
      <p:ext uri="{BB962C8B-B14F-4D97-AF65-F5344CB8AC3E}">
        <p14:creationId xmlns:p14="http://schemas.microsoft.com/office/powerpoint/2010/main" val="364958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6490FAC-4875-4B63-ADDC-DD4DC17F9514}"/>
              </a:ext>
            </a:extLst>
          </p:cNvPr>
          <p:cNvSpPr>
            <a:spLocks noGrp="1"/>
          </p:cNvSpPr>
          <p:nvPr>
            <p:ph type="title"/>
          </p:nvPr>
        </p:nvSpPr>
        <p:spPr/>
        <p:txBody>
          <a:bodyPr/>
          <a:lstStyle/>
          <a:p>
            <a:r>
              <a:rPr lang="fi-FI" dirty="0"/>
              <a:t>Kouluterveyskysely 2021 Nivala</a:t>
            </a:r>
          </a:p>
        </p:txBody>
      </p:sp>
      <p:sp>
        <p:nvSpPr>
          <p:cNvPr id="4" name="Sisällön paikkamerkki 3">
            <a:extLst>
              <a:ext uri="{FF2B5EF4-FFF2-40B4-BE49-F238E27FC236}">
                <a16:creationId xmlns:a16="http://schemas.microsoft.com/office/drawing/2014/main" id="{8EDBE2A4-9D88-4C11-B371-D3A63367161B}"/>
              </a:ext>
            </a:extLst>
          </p:cNvPr>
          <p:cNvSpPr>
            <a:spLocks noGrp="1"/>
          </p:cNvSpPr>
          <p:nvPr>
            <p:ph idx="1"/>
          </p:nvPr>
        </p:nvSpPr>
        <p:spPr>
          <a:xfrm>
            <a:off x="838200" y="1448972"/>
            <a:ext cx="10515600" cy="5289453"/>
          </a:xfrm>
        </p:spPr>
        <p:txBody>
          <a:bodyPr>
            <a:normAutofit fontScale="92500" lnSpcReduction="10000"/>
          </a:bodyPr>
          <a:lstStyle/>
          <a:p>
            <a:r>
              <a:rPr lang="fi-FI" dirty="0"/>
              <a:t>Vastaajat:</a:t>
            </a:r>
          </a:p>
          <a:p>
            <a:pPr lvl="1"/>
            <a:r>
              <a:rPr lang="fi-FI" dirty="0"/>
              <a:t>Perusopetuksen 4. ja 5.luokat	vastanneita 329 (kattavuus 90%)</a:t>
            </a:r>
          </a:p>
          <a:p>
            <a:pPr lvl="1"/>
            <a:r>
              <a:rPr lang="fi-FI" dirty="0"/>
              <a:t>8. ja 9. luokat			vastanneita 267 (kattavuus 77%)</a:t>
            </a:r>
          </a:p>
          <a:p>
            <a:pPr lvl="1"/>
            <a:r>
              <a:rPr lang="fi-FI" dirty="0"/>
              <a:t>Lukion 1. ja 2. vuosi		vastanneita 102 (kattavuus 88%)</a:t>
            </a:r>
          </a:p>
          <a:p>
            <a:pPr lvl="1"/>
            <a:r>
              <a:rPr lang="fi-FI" dirty="0"/>
              <a:t>Ammatilliset 1. ja 2. vuosi		vastanneita 272 </a:t>
            </a:r>
          </a:p>
          <a:p>
            <a:pPr lvl="1"/>
            <a:endParaRPr lang="fi-FI" dirty="0"/>
          </a:p>
          <a:p>
            <a:pPr marL="457200" lvl="1" indent="0">
              <a:buNone/>
            </a:pPr>
            <a:r>
              <a:rPr lang="fi-FI" dirty="0"/>
              <a:t>Aihealueet: </a:t>
            </a:r>
          </a:p>
          <a:p>
            <a:pPr lvl="1"/>
            <a:r>
              <a:rPr lang="fi-FI" dirty="0"/>
              <a:t>Hyvinvointi, osallisuus ja vapaa-aika </a:t>
            </a:r>
          </a:p>
          <a:p>
            <a:pPr lvl="1"/>
            <a:r>
              <a:rPr lang="fi-FI" dirty="0"/>
              <a:t>Terveys </a:t>
            </a:r>
          </a:p>
          <a:p>
            <a:pPr lvl="1"/>
            <a:r>
              <a:rPr lang="fi-FI" dirty="0"/>
              <a:t>Elintavat</a:t>
            </a:r>
          </a:p>
          <a:p>
            <a:pPr lvl="1"/>
            <a:r>
              <a:rPr lang="fi-FI" dirty="0"/>
              <a:t>Koulunkäynti ja opiskelu</a:t>
            </a:r>
          </a:p>
          <a:p>
            <a:pPr lvl="1"/>
            <a:r>
              <a:rPr lang="fi-FI" dirty="0"/>
              <a:t>Perhe ja elinolot</a:t>
            </a:r>
          </a:p>
          <a:p>
            <a:pPr lvl="1"/>
            <a:r>
              <a:rPr lang="fi-FI" dirty="0"/>
              <a:t>Kasvuympäristön turvallisuus</a:t>
            </a:r>
          </a:p>
          <a:p>
            <a:pPr lvl="1"/>
            <a:r>
              <a:rPr lang="fi-FI" dirty="0"/>
              <a:t>Palvelut ja avunsaanti</a:t>
            </a:r>
          </a:p>
          <a:p>
            <a:pPr lvl="1"/>
            <a:r>
              <a:rPr lang="fi-FI" dirty="0"/>
              <a:t>Koronaepidemia</a:t>
            </a:r>
          </a:p>
        </p:txBody>
      </p:sp>
    </p:spTree>
    <p:extLst>
      <p:ext uri="{BB962C8B-B14F-4D97-AF65-F5344CB8AC3E}">
        <p14:creationId xmlns:p14="http://schemas.microsoft.com/office/powerpoint/2010/main" val="272389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Kaavio 3">
            <a:extLst>
              <a:ext uri="{FF2B5EF4-FFF2-40B4-BE49-F238E27FC236}">
                <a16:creationId xmlns:a16="http://schemas.microsoft.com/office/drawing/2014/main" id="{39C42510-410A-49C9-A91A-083CF8A31F16}"/>
              </a:ext>
            </a:extLst>
          </p:cNvPr>
          <p:cNvGraphicFramePr>
            <a:graphicFrameLocks/>
          </p:cNvGraphicFramePr>
          <p:nvPr>
            <p:extLst>
              <p:ext uri="{D42A27DB-BD31-4B8C-83A1-F6EECF244321}">
                <p14:modId xmlns:p14="http://schemas.microsoft.com/office/powerpoint/2010/main" val="180010818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523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DDD54612-FB82-4966-89F2-5DED1CBEDBCB}"/>
              </a:ext>
            </a:extLst>
          </p:cNvPr>
          <p:cNvGraphicFramePr>
            <a:graphicFrameLocks/>
          </p:cNvGraphicFramePr>
          <p:nvPr>
            <p:extLst>
              <p:ext uri="{D42A27DB-BD31-4B8C-83A1-F6EECF244321}">
                <p14:modId xmlns:p14="http://schemas.microsoft.com/office/powerpoint/2010/main" val="9797258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092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84FFDBD1-C691-4B46-AEC8-14DBA1A2FEE1}"/>
              </a:ext>
            </a:extLst>
          </p:cNvPr>
          <p:cNvGraphicFramePr>
            <a:graphicFrameLocks/>
          </p:cNvGraphicFramePr>
          <p:nvPr>
            <p:extLst>
              <p:ext uri="{D42A27DB-BD31-4B8C-83A1-F6EECF244321}">
                <p14:modId xmlns:p14="http://schemas.microsoft.com/office/powerpoint/2010/main" val="66144595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438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B15A5B1A-9557-4D4C-AF50-418FDDB63A97}"/>
              </a:ext>
            </a:extLst>
          </p:cNvPr>
          <p:cNvGraphicFramePr>
            <a:graphicFrameLocks/>
          </p:cNvGraphicFramePr>
          <p:nvPr>
            <p:extLst>
              <p:ext uri="{D42A27DB-BD31-4B8C-83A1-F6EECF244321}">
                <p14:modId xmlns:p14="http://schemas.microsoft.com/office/powerpoint/2010/main" val="59087812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82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133DAAE3-DD9C-494D-A6F7-42D75451014F}"/>
              </a:ext>
            </a:extLst>
          </p:cNvPr>
          <p:cNvGraphicFramePr>
            <a:graphicFrameLocks/>
          </p:cNvGraphicFramePr>
          <p:nvPr>
            <p:extLst>
              <p:ext uri="{D42A27DB-BD31-4B8C-83A1-F6EECF244321}">
                <p14:modId xmlns:p14="http://schemas.microsoft.com/office/powerpoint/2010/main" val="286295274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197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2D51CDEF-2DBC-4603-B74B-4F3FA7D385DA}"/>
              </a:ext>
            </a:extLst>
          </p:cNvPr>
          <p:cNvGraphicFramePr>
            <a:graphicFrameLocks/>
          </p:cNvGraphicFramePr>
          <p:nvPr>
            <p:extLst>
              <p:ext uri="{D42A27DB-BD31-4B8C-83A1-F6EECF244321}">
                <p14:modId xmlns:p14="http://schemas.microsoft.com/office/powerpoint/2010/main" val="95530613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489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8F048D-3CB6-4299-9149-43F1342406D4}"/>
              </a:ext>
            </a:extLst>
          </p:cNvPr>
          <p:cNvSpPr>
            <a:spLocks noGrp="1"/>
          </p:cNvSpPr>
          <p:nvPr>
            <p:ph type="title"/>
          </p:nvPr>
        </p:nvSpPr>
        <p:spPr>
          <a:xfrm>
            <a:off x="862014" y="-56356"/>
            <a:ext cx="10515600" cy="1325563"/>
          </a:xfrm>
        </p:spPr>
        <p:txBody>
          <a:bodyPr/>
          <a:lstStyle/>
          <a:p>
            <a:pPr algn="ctr"/>
            <a:r>
              <a:rPr lang="fi-FI" dirty="0"/>
              <a:t>8. ja 9. luokkalaiset</a:t>
            </a:r>
          </a:p>
        </p:txBody>
      </p:sp>
      <p:sp>
        <p:nvSpPr>
          <p:cNvPr id="3" name="Tekstin paikkamerkki 2">
            <a:extLst>
              <a:ext uri="{FF2B5EF4-FFF2-40B4-BE49-F238E27FC236}">
                <a16:creationId xmlns:a16="http://schemas.microsoft.com/office/drawing/2014/main" id="{8851A6FB-725D-49A0-8E05-81FDCC592225}"/>
              </a:ext>
            </a:extLst>
          </p:cNvPr>
          <p:cNvSpPr>
            <a:spLocks noGrp="1"/>
          </p:cNvSpPr>
          <p:nvPr>
            <p:ph type="body" idx="1"/>
          </p:nvPr>
        </p:nvSpPr>
        <p:spPr>
          <a:xfrm>
            <a:off x="312526" y="615950"/>
            <a:ext cx="5157787" cy="823912"/>
          </a:xfrm>
        </p:spPr>
        <p:txBody>
          <a:bodyPr/>
          <a:lstStyle/>
          <a:p>
            <a:r>
              <a:rPr lang="fi-FI" dirty="0"/>
              <a:t>Ilonaiheet</a:t>
            </a:r>
          </a:p>
        </p:txBody>
      </p:sp>
      <p:sp>
        <p:nvSpPr>
          <p:cNvPr id="4" name="Sisällön paikkamerkki 3">
            <a:extLst>
              <a:ext uri="{FF2B5EF4-FFF2-40B4-BE49-F238E27FC236}">
                <a16:creationId xmlns:a16="http://schemas.microsoft.com/office/drawing/2014/main" id="{C80E013C-3339-4304-A298-DAB8F76A3477}"/>
              </a:ext>
            </a:extLst>
          </p:cNvPr>
          <p:cNvSpPr>
            <a:spLocks noGrp="1"/>
          </p:cNvSpPr>
          <p:nvPr>
            <p:ph sz="half" idx="2"/>
          </p:nvPr>
        </p:nvSpPr>
        <p:spPr>
          <a:xfrm>
            <a:off x="312526" y="1459393"/>
            <a:ext cx="5544933" cy="4840530"/>
          </a:xfrm>
        </p:spPr>
        <p:txBody>
          <a:bodyPr>
            <a:normAutofit fontScale="77500" lnSpcReduction="20000"/>
          </a:bodyPr>
          <a:lstStyle/>
          <a:p>
            <a:r>
              <a:rPr lang="fi-FI" dirty="0"/>
              <a:t>Päihteiden käyttö on vähentynyt (tosin edelleen keskimääräistä yleisempää Nivalassa)</a:t>
            </a:r>
          </a:p>
          <a:p>
            <a:r>
              <a:rPr lang="fi-FI" dirty="0"/>
              <a:t>Ruokailutottumukset parantuneet</a:t>
            </a:r>
          </a:p>
          <a:p>
            <a:r>
              <a:rPr lang="fi-FI" dirty="0"/>
              <a:t>Liikkuminen lisääntynyt</a:t>
            </a:r>
          </a:p>
        </p:txBody>
      </p:sp>
      <p:sp>
        <p:nvSpPr>
          <p:cNvPr id="5" name="Tekstin paikkamerkki 4">
            <a:extLst>
              <a:ext uri="{FF2B5EF4-FFF2-40B4-BE49-F238E27FC236}">
                <a16:creationId xmlns:a16="http://schemas.microsoft.com/office/drawing/2014/main" id="{6F5A22E0-022C-4273-827B-4AA3664042FA}"/>
              </a:ext>
            </a:extLst>
          </p:cNvPr>
          <p:cNvSpPr>
            <a:spLocks noGrp="1"/>
          </p:cNvSpPr>
          <p:nvPr>
            <p:ph type="body" sz="quarter" idx="3"/>
          </p:nvPr>
        </p:nvSpPr>
        <p:spPr>
          <a:xfrm>
            <a:off x="5832369" y="615950"/>
            <a:ext cx="5183188" cy="823912"/>
          </a:xfrm>
        </p:spPr>
        <p:txBody>
          <a:bodyPr/>
          <a:lstStyle/>
          <a:p>
            <a:r>
              <a:rPr lang="fi-FI" dirty="0"/>
              <a:t>Huolenaiheet</a:t>
            </a:r>
          </a:p>
        </p:txBody>
      </p:sp>
      <p:sp>
        <p:nvSpPr>
          <p:cNvPr id="6" name="Sisällön paikkamerkki 5">
            <a:extLst>
              <a:ext uri="{FF2B5EF4-FFF2-40B4-BE49-F238E27FC236}">
                <a16:creationId xmlns:a16="http://schemas.microsoft.com/office/drawing/2014/main" id="{F99256CF-345B-4612-AC0C-5F0FBEB7B58B}"/>
              </a:ext>
            </a:extLst>
          </p:cNvPr>
          <p:cNvSpPr>
            <a:spLocks noGrp="1"/>
          </p:cNvSpPr>
          <p:nvPr>
            <p:ph sz="quarter" idx="4"/>
          </p:nvPr>
        </p:nvSpPr>
        <p:spPr>
          <a:xfrm>
            <a:off x="5857459" y="1449628"/>
            <a:ext cx="6334541" cy="4840529"/>
          </a:xfrm>
        </p:spPr>
        <p:txBody>
          <a:bodyPr>
            <a:normAutofit fontScale="77500" lnSpcReduction="20000"/>
          </a:bodyPr>
          <a:lstStyle/>
          <a:p>
            <a:r>
              <a:rPr lang="fi-FI" dirty="0"/>
              <a:t>Tyytyväisyys elämään laskenut, erityisesti tytöillä (14,4% ei lainkaan tyytyväisiä elämäänsä)</a:t>
            </a:r>
          </a:p>
          <a:p>
            <a:pPr lvl="1"/>
            <a:r>
              <a:rPr lang="fi-FI" dirty="0"/>
              <a:t>Yhä useampi ei koe olevansa tärkeä osa kouluyhteisöä, myös myönteinen palaute vähentynyt</a:t>
            </a:r>
          </a:p>
          <a:p>
            <a:pPr lvl="1"/>
            <a:r>
              <a:rPr lang="fi-FI" dirty="0"/>
              <a:t>Vaikutusmahdollisuudet koulussa vähentyneet (paitsi kouluruokailun osalta, tämä myös merkittävästi koko maan ja alueen keskiarvoa suurempi)</a:t>
            </a:r>
          </a:p>
          <a:p>
            <a:pPr lvl="1"/>
            <a:r>
              <a:rPr lang="fi-FI" dirty="0"/>
              <a:t>Puolet tytöistä kokee sosiaalista ahdistuneisuutta</a:t>
            </a:r>
          </a:p>
          <a:p>
            <a:r>
              <a:rPr lang="fi-FI" dirty="0"/>
              <a:t>Joka toinen vastaaja ei ole käyttänyt ehkäisyä viimeisimmässä yhdynnässä</a:t>
            </a:r>
          </a:p>
          <a:p>
            <a:r>
              <a:rPr lang="fi-FI" dirty="0"/>
              <a:t>Yläkouluikäisten ylipaino</a:t>
            </a:r>
          </a:p>
          <a:p>
            <a:r>
              <a:rPr lang="fi-FI" dirty="0"/>
              <a:t>Kiusaaminen</a:t>
            </a:r>
          </a:p>
          <a:p>
            <a:r>
              <a:rPr lang="fi-FI" dirty="0"/>
              <a:t>Tyttöjen koulu-uupumus</a:t>
            </a:r>
          </a:p>
          <a:p>
            <a:r>
              <a:rPr lang="fi-FI" dirty="0"/>
              <a:t>Lähisuhdeväkivalta ja seksuaalinen häirintä</a:t>
            </a:r>
          </a:p>
          <a:p>
            <a:r>
              <a:rPr lang="fi-FI" dirty="0"/>
              <a:t>Tukea oppilashuollosta saadaan entistä vähemmän</a:t>
            </a:r>
          </a:p>
        </p:txBody>
      </p:sp>
    </p:spTree>
    <p:extLst>
      <p:ext uri="{BB962C8B-B14F-4D97-AF65-F5344CB8AC3E}">
        <p14:creationId xmlns:p14="http://schemas.microsoft.com/office/powerpoint/2010/main" val="36659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10E84-8C99-4546-BDCE-F84A398AC5AB}"/>
              </a:ext>
            </a:extLst>
          </p:cNvPr>
          <p:cNvSpPr>
            <a:spLocks noGrp="1"/>
          </p:cNvSpPr>
          <p:nvPr>
            <p:ph type="title"/>
          </p:nvPr>
        </p:nvSpPr>
        <p:spPr>
          <a:xfrm>
            <a:off x="808383" y="4671020"/>
            <a:ext cx="5011421" cy="1325563"/>
          </a:xfrm>
        </p:spPr>
        <p:txBody>
          <a:bodyPr/>
          <a:lstStyle/>
          <a:p>
            <a:r>
              <a:rPr lang="fi-FI" dirty="0"/>
              <a:t>Lukio 1. ja 2. vuosi</a:t>
            </a:r>
          </a:p>
        </p:txBody>
      </p:sp>
    </p:spTree>
    <p:extLst>
      <p:ext uri="{BB962C8B-B14F-4D97-AF65-F5344CB8AC3E}">
        <p14:creationId xmlns:p14="http://schemas.microsoft.com/office/powerpoint/2010/main" val="12816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6E3CEA47-52E3-490E-8A89-BD50B7D26D31}"/>
              </a:ext>
            </a:extLst>
          </p:cNvPr>
          <p:cNvGraphicFramePr>
            <a:graphicFrameLocks/>
          </p:cNvGraphicFramePr>
          <p:nvPr>
            <p:extLst>
              <p:ext uri="{D42A27DB-BD31-4B8C-83A1-F6EECF244321}">
                <p14:modId xmlns:p14="http://schemas.microsoft.com/office/powerpoint/2010/main" val="218215066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8630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38C8565A-978C-45D2-BAEF-B75DB02D854F}"/>
              </a:ext>
            </a:extLst>
          </p:cNvPr>
          <p:cNvGraphicFramePr>
            <a:graphicFrameLocks/>
          </p:cNvGraphicFramePr>
          <p:nvPr>
            <p:extLst>
              <p:ext uri="{D42A27DB-BD31-4B8C-83A1-F6EECF244321}">
                <p14:modId xmlns:p14="http://schemas.microsoft.com/office/powerpoint/2010/main" val="223147080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30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10E84-8C99-4546-BDCE-F84A398AC5AB}"/>
              </a:ext>
            </a:extLst>
          </p:cNvPr>
          <p:cNvSpPr>
            <a:spLocks noGrp="1"/>
          </p:cNvSpPr>
          <p:nvPr>
            <p:ph type="title"/>
          </p:nvPr>
        </p:nvSpPr>
        <p:spPr/>
        <p:txBody>
          <a:bodyPr/>
          <a:lstStyle/>
          <a:p>
            <a:r>
              <a:rPr lang="fi-FI" dirty="0"/>
              <a:t>4. ja 5. </a:t>
            </a:r>
            <a:r>
              <a:rPr lang="fi-FI" dirty="0" err="1"/>
              <a:t>lk</a:t>
            </a:r>
            <a:endParaRPr lang="fi-FI" dirty="0"/>
          </a:p>
        </p:txBody>
      </p:sp>
    </p:spTree>
    <p:extLst>
      <p:ext uri="{BB962C8B-B14F-4D97-AF65-F5344CB8AC3E}">
        <p14:creationId xmlns:p14="http://schemas.microsoft.com/office/powerpoint/2010/main" val="1533051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16C0D623-D4C9-4652-8C66-804399DB954C}"/>
              </a:ext>
            </a:extLst>
          </p:cNvPr>
          <p:cNvGraphicFramePr>
            <a:graphicFrameLocks/>
          </p:cNvGraphicFramePr>
          <p:nvPr>
            <p:extLst>
              <p:ext uri="{D42A27DB-BD31-4B8C-83A1-F6EECF244321}">
                <p14:modId xmlns:p14="http://schemas.microsoft.com/office/powerpoint/2010/main" val="149210912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986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C9C536AA-1826-448D-96B8-F54706693160}"/>
              </a:ext>
            </a:extLst>
          </p:cNvPr>
          <p:cNvGraphicFramePr>
            <a:graphicFrameLocks/>
          </p:cNvGraphicFramePr>
          <p:nvPr>
            <p:extLst>
              <p:ext uri="{D42A27DB-BD31-4B8C-83A1-F6EECF244321}">
                <p14:modId xmlns:p14="http://schemas.microsoft.com/office/powerpoint/2010/main" val="38897401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072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ECEC3AC0-CB70-4116-918F-712E5B368D21}"/>
              </a:ext>
            </a:extLst>
          </p:cNvPr>
          <p:cNvGraphicFramePr>
            <a:graphicFrameLocks/>
          </p:cNvGraphicFramePr>
          <p:nvPr>
            <p:extLst>
              <p:ext uri="{D42A27DB-BD31-4B8C-83A1-F6EECF244321}">
                <p14:modId xmlns:p14="http://schemas.microsoft.com/office/powerpoint/2010/main" val="140644084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7910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C054DEC3-0DB2-48D5-9090-3CCFCD685F07}"/>
              </a:ext>
            </a:extLst>
          </p:cNvPr>
          <p:cNvGraphicFramePr>
            <a:graphicFrameLocks/>
          </p:cNvGraphicFramePr>
          <p:nvPr>
            <p:extLst>
              <p:ext uri="{D42A27DB-BD31-4B8C-83A1-F6EECF244321}">
                <p14:modId xmlns:p14="http://schemas.microsoft.com/office/powerpoint/2010/main" val="407708923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2762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8F048D-3CB6-4299-9149-43F1342406D4}"/>
              </a:ext>
            </a:extLst>
          </p:cNvPr>
          <p:cNvSpPr>
            <a:spLocks noGrp="1"/>
          </p:cNvSpPr>
          <p:nvPr>
            <p:ph type="title"/>
          </p:nvPr>
        </p:nvSpPr>
        <p:spPr>
          <a:xfrm>
            <a:off x="862014" y="-56356"/>
            <a:ext cx="10515600" cy="1325563"/>
          </a:xfrm>
        </p:spPr>
        <p:txBody>
          <a:bodyPr/>
          <a:lstStyle/>
          <a:p>
            <a:pPr algn="ctr"/>
            <a:r>
              <a:rPr lang="fi-FI" dirty="0"/>
              <a:t>Lukion 1. ja 2. vuosi</a:t>
            </a:r>
          </a:p>
        </p:txBody>
      </p:sp>
      <p:sp>
        <p:nvSpPr>
          <p:cNvPr id="3" name="Tekstin paikkamerkki 2">
            <a:extLst>
              <a:ext uri="{FF2B5EF4-FFF2-40B4-BE49-F238E27FC236}">
                <a16:creationId xmlns:a16="http://schemas.microsoft.com/office/drawing/2014/main" id="{8851A6FB-725D-49A0-8E05-81FDCC592225}"/>
              </a:ext>
            </a:extLst>
          </p:cNvPr>
          <p:cNvSpPr>
            <a:spLocks noGrp="1"/>
          </p:cNvSpPr>
          <p:nvPr>
            <p:ph type="body" idx="1"/>
          </p:nvPr>
        </p:nvSpPr>
        <p:spPr>
          <a:xfrm>
            <a:off x="312526" y="615950"/>
            <a:ext cx="5157787" cy="823912"/>
          </a:xfrm>
        </p:spPr>
        <p:txBody>
          <a:bodyPr/>
          <a:lstStyle/>
          <a:p>
            <a:r>
              <a:rPr lang="fi-FI" dirty="0"/>
              <a:t>Ilonaiheet</a:t>
            </a:r>
          </a:p>
        </p:txBody>
      </p:sp>
      <p:sp>
        <p:nvSpPr>
          <p:cNvPr id="4" name="Sisällön paikkamerkki 3">
            <a:extLst>
              <a:ext uri="{FF2B5EF4-FFF2-40B4-BE49-F238E27FC236}">
                <a16:creationId xmlns:a16="http://schemas.microsoft.com/office/drawing/2014/main" id="{C80E013C-3339-4304-A298-DAB8F76A3477}"/>
              </a:ext>
            </a:extLst>
          </p:cNvPr>
          <p:cNvSpPr>
            <a:spLocks noGrp="1"/>
          </p:cNvSpPr>
          <p:nvPr>
            <p:ph sz="half" idx="2"/>
          </p:nvPr>
        </p:nvSpPr>
        <p:spPr>
          <a:xfrm>
            <a:off x="312526" y="1459393"/>
            <a:ext cx="5544933" cy="4840530"/>
          </a:xfrm>
        </p:spPr>
        <p:txBody>
          <a:bodyPr>
            <a:normAutofit fontScale="85000" lnSpcReduction="20000"/>
          </a:bodyPr>
          <a:lstStyle/>
          <a:p>
            <a:r>
              <a:rPr lang="fi-FI" dirty="0"/>
              <a:t>Ei nähtävissä yhtä suurta tyytyväisyyden heikentymistä kuin muissa ikäryhmissä, kouluyhteisön merkitys kasvanut korona-aikana</a:t>
            </a:r>
          </a:p>
          <a:p>
            <a:r>
              <a:rPr lang="fi-FI" dirty="0"/>
              <a:t>Harrastuneisuus kasvanut, tyttöjen liikkuminen parantunut (poikien laskenut hieman)</a:t>
            </a:r>
          </a:p>
          <a:p>
            <a:r>
              <a:rPr lang="fi-FI" dirty="0"/>
              <a:t>Hampaiden harjaus kahdesti päivässä yleisempää</a:t>
            </a:r>
          </a:p>
          <a:p>
            <a:r>
              <a:rPr lang="fi-FI" dirty="0"/>
              <a:t>Poikien ylipaino laskenut merkittävästi (25% </a:t>
            </a:r>
            <a:r>
              <a:rPr lang="fi-FI" dirty="0">
                <a:sym typeface="Wingdings" panose="05000000000000000000" pitchFamily="2" charset="2"/>
              </a:rPr>
              <a:t> 11%)</a:t>
            </a:r>
          </a:p>
          <a:p>
            <a:r>
              <a:rPr lang="fi-FI" dirty="0">
                <a:sym typeface="Wingdings" panose="05000000000000000000" pitchFamily="2" charset="2"/>
              </a:rPr>
              <a:t>Päihteiden käyttö vähentynyt tupakkatuotteiden ja huumekokeilujen osalta, myös raittiiden nuorten osuus kasvanut</a:t>
            </a:r>
          </a:p>
          <a:p>
            <a:r>
              <a:rPr lang="fi-FI" dirty="0">
                <a:sym typeface="Wingdings" panose="05000000000000000000" pitchFamily="2" charset="2"/>
              </a:rPr>
              <a:t>Lukion ilmapiiri erityisen hyvä</a:t>
            </a:r>
            <a:endParaRPr lang="fi-FI" dirty="0"/>
          </a:p>
          <a:p>
            <a:endParaRPr lang="fi-FI" dirty="0"/>
          </a:p>
        </p:txBody>
      </p:sp>
      <p:sp>
        <p:nvSpPr>
          <p:cNvPr id="5" name="Tekstin paikkamerkki 4">
            <a:extLst>
              <a:ext uri="{FF2B5EF4-FFF2-40B4-BE49-F238E27FC236}">
                <a16:creationId xmlns:a16="http://schemas.microsoft.com/office/drawing/2014/main" id="{6F5A22E0-022C-4273-827B-4AA3664042FA}"/>
              </a:ext>
            </a:extLst>
          </p:cNvPr>
          <p:cNvSpPr>
            <a:spLocks noGrp="1"/>
          </p:cNvSpPr>
          <p:nvPr>
            <p:ph type="body" sz="quarter" idx="3"/>
          </p:nvPr>
        </p:nvSpPr>
        <p:spPr>
          <a:xfrm>
            <a:off x="5832369" y="615950"/>
            <a:ext cx="5183188" cy="823912"/>
          </a:xfrm>
        </p:spPr>
        <p:txBody>
          <a:bodyPr/>
          <a:lstStyle/>
          <a:p>
            <a:r>
              <a:rPr lang="fi-FI" dirty="0"/>
              <a:t>Huolenaiheet</a:t>
            </a:r>
          </a:p>
        </p:txBody>
      </p:sp>
      <p:sp>
        <p:nvSpPr>
          <p:cNvPr id="6" name="Sisällön paikkamerkki 5">
            <a:extLst>
              <a:ext uri="{FF2B5EF4-FFF2-40B4-BE49-F238E27FC236}">
                <a16:creationId xmlns:a16="http://schemas.microsoft.com/office/drawing/2014/main" id="{F99256CF-345B-4612-AC0C-5F0FBEB7B58B}"/>
              </a:ext>
            </a:extLst>
          </p:cNvPr>
          <p:cNvSpPr>
            <a:spLocks noGrp="1"/>
          </p:cNvSpPr>
          <p:nvPr>
            <p:ph sz="quarter" idx="4"/>
          </p:nvPr>
        </p:nvSpPr>
        <p:spPr>
          <a:xfrm>
            <a:off x="5857459" y="1449628"/>
            <a:ext cx="6427306" cy="4840529"/>
          </a:xfrm>
        </p:spPr>
        <p:txBody>
          <a:bodyPr>
            <a:normAutofit fontScale="85000" lnSpcReduction="20000"/>
          </a:bodyPr>
          <a:lstStyle/>
          <a:p>
            <a:r>
              <a:rPr lang="fi-FI" dirty="0"/>
              <a:t>Tyttöjen ahdistuneisuus ja yksinäisyys kasvaneet</a:t>
            </a:r>
          </a:p>
          <a:p>
            <a:r>
              <a:rPr lang="fi-FI" dirty="0"/>
              <a:t>Pojat jättävät yhä useammin koululounaan väliin</a:t>
            </a:r>
          </a:p>
          <a:p>
            <a:r>
              <a:rPr lang="fi-FI" dirty="0"/>
              <a:t>Alkoholin käyttö sekä rahapelaaminen yleistyneet</a:t>
            </a:r>
          </a:p>
          <a:p>
            <a:r>
              <a:rPr lang="fi-FI" dirty="0"/>
              <a:t>Seksuaalista häirintää kokee yhä useampi, erityisesti tyttöjen nettihäirintä yleistynyt</a:t>
            </a:r>
          </a:p>
          <a:p>
            <a:r>
              <a:rPr lang="fi-FI" dirty="0"/>
              <a:t>Lähisuhdeväkivallan kokemukset</a:t>
            </a:r>
          </a:p>
          <a:p>
            <a:r>
              <a:rPr lang="fi-FI" dirty="0"/>
              <a:t>Kypärän käyttö pyöräillessä heikkoa (3,4%, vrt. koko maa 18,8%)</a:t>
            </a:r>
          </a:p>
          <a:p>
            <a:endParaRPr lang="fi-FI" dirty="0"/>
          </a:p>
        </p:txBody>
      </p:sp>
    </p:spTree>
    <p:extLst>
      <p:ext uri="{BB962C8B-B14F-4D97-AF65-F5344CB8AC3E}">
        <p14:creationId xmlns:p14="http://schemas.microsoft.com/office/powerpoint/2010/main" val="2519433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10E84-8C99-4546-BDCE-F84A398AC5AB}"/>
              </a:ext>
            </a:extLst>
          </p:cNvPr>
          <p:cNvSpPr>
            <a:spLocks noGrp="1"/>
          </p:cNvSpPr>
          <p:nvPr>
            <p:ph type="title"/>
          </p:nvPr>
        </p:nvSpPr>
        <p:spPr>
          <a:xfrm>
            <a:off x="808383" y="4671020"/>
            <a:ext cx="5011421" cy="1325563"/>
          </a:xfrm>
        </p:spPr>
        <p:txBody>
          <a:bodyPr/>
          <a:lstStyle/>
          <a:p>
            <a:r>
              <a:rPr lang="fi-FI" dirty="0"/>
              <a:t>Ammatillinen oppilaitos 1. ja 2. vuosi</a:t>
            </a:r>
          </a:p>
        </p:txBody>
      </p:sp>
    </p:spTree>
    <p:extLst>
      <p:ext uri="{BB962C8B-B14F-4D97-AF65-F5344CB8AC3E}">
        <p14:creationId xmlns:p14="http://schemas.microsoft.com/office/powerpoint/2010/main" val="1109763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5B2C5F37-6AE2-4D7A-9814-14BD9CCACB51}"/>
              </a:ext>
            </a:extLst>
          </p:cNvPr>
          <p:cNvGraphicFramePr>
            <a:graphicFrameLocks/>
          </p:cNvGraphicFramePr>
          <p:nvPr>
            <p:extLst>
              <p:ext uri="{D42A27DB-BD31-4B8C-83A1-F6EECF244321}">
                <p14:modId xmlns:p14="http://schemas.microsoft.com/office/powerpoint/2010/main" val="323378098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2682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08F11BAC-B35C-494C-814D-A3E2908E3347}"/>
              </a:ext>
            </a:extLst>
          </p:cNvPr>
          <p:cNvGraphicFramePr>
            <a:graphicFrameLocks/>
          </p:cNvGraphicFramePr>
          <p:nvPr>
            <p:extLst>
              <p:ext uri="{D42A27DB-BD31-4B8C-83A1-F6EECF244321}">
                <p14:modId xmlns:p14="http://schemas.microsoft.com/office/powerpoint/2010/main" val="344649270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695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a:extLst>
              <a:ext uri="{FF2B5EF4-FFF2-40B4-BE49-F238E27FC236}">
                <a16:creationId xmlns:a16="http://schemas.microsoft.com/office/drawing/2014/main" id="{24AC9290-5CBC-4025-B824-327EE2B846CC}"/>
              </a:ext>
            </a:extLst>
          </p:cNvPr>
          <p:cNvPicPr>
            <a:picLocks noChangeAspect="1"/>
          </p:cNvPicPr>
          <p:nvPr/>
        </p:nvPicPr>
        <p:blipFill rotWithShape="1">
          <a:blip r:embed="rId2">
            <a:extLst>
              <a:ext uri="{28A0092B-C50C-407E-A947-70E740481C1C}">
                <a14:useLocalDpi xmlns:a14="http://schemas.microsoft.com/office/drawing/2010/main" val="0"/>
              </a:ext>
            </a:extLst>
          </a:blip>
          <a:srcRect t="8924" b="6651"/>
          <a:stretch/>
        </p:blipFill>
        <p:spPr>
          <a:xfrm>
            <a:off x="-1504" y="856343"/>
            <a:ext cx="12191980" cy="5892800"/>
          </a:xfrm>
          <a:prstGeom prst="rect">
            <a:avLst/>
          </a:prstGeom>
        </p:spPr>
      </p:pic>
      <p:sp>
        <p:nvSpPr>
          <p:cNvPr id="6" name="Tekstiruutu 5">
            <a:extLst>
              <a:ext uri="{FF2B5EF4-FFF2-40B4-BE49-F238E27FC236}">
                <a16:creationId xmlns:a16="http://schemas.microsoft.com/office/drawing/2014/main" id="{3FD2D8F4-AD08-45DE-BAE9-FE63CEA80C6F}"/>
              </a:ext>
            </a:extLst>
          </p:cNvPr>
          <p:cNvSpPr txBox="1"/>
          <p:nvPr/>
        </p:nvSpPr>
        <p:spPr>
          <a:xfrm>
            <a:off x="1072543" y="271568"/>
            <a:ext cx="10684028" cy="584775"/>
          </a:xfrm>
          <a:prstGeom prst="rect">
            <a:avLst/>
          </a:prstGeom>
          <a:noFill/>
        </p:spPr>
        <p:txBody>
          <a:bodyPr wrap="square">
            <a:spAutoFit/>
          </a:bodyPr>
          <a:lstStyle/>
          <a:p>
            <a:pPr algn="l"/>
            <a:r>
              <a:rPr lang="fi-FI" sz="3200" b="0" i="0" dirty="0">
                <a:solidFill>
                  <a:srgbClr val="444444"/>
                </a:solidFill>
                <a:effectLst/>
                <a:latin typeface="Source Sans Pro" panose="020B0503030403020204" pitchFamily="34" charset="0"/>
              </a:rPr>
              <a:t>Kokee terveydentilansa keskinkertaiseksi tai huonoksi, %</a:t>
            </a:r>
          </a:p>
        </p:txBody>
      </p:sp>
    </p:spTree>
    <p:extLst>
      <p:ext uri="{BB962C8B-B14F-4D97-AF65-F5344CB8AC3E}">
        <p14:creationId xmlns:p14="http://schemas.microsoft.com/office/powerpoint/2010/main" val="2630813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EB6A6D6F-03F3-422D-B67C-5CA17452D95F}"/>
              </a:ext>
            </a:extLst>
          </p:cNvPr>
          <p:cNvGraphicFramePr>
            <a:graphicFrameLocks/>
          </p:cNvGraphicFramePr>
          <p:nvPr>
            <p:extLst>
              <p:ext uri="{D42A27DB-BD31-4B8C-83A1-F6EECF244321}">
                <p14:modId xmlns:p14="http://schemas.microsoft.com/office/powerpoint/2010/main" val="1629124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26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02145CCC-6325-407E-8E2C-ED5F913CE8EF}"/>
              </a:ext>
            </a:extLst>
          </p:cNvPr>
          <p:cNvGraphicFramePr>
            <a:graphicFrameLocks/>
          </p:cNvGraphicFramePr>
          <p:nvPr>
            <p:extLst>
              <p:ext uri="{D42A27DB-BD31-4B8C-83A1-F6EECF244321}">
                <p14:modId xmlns:p14="http://schemas.microsoft.com/office/powerpoint/2010/main" val="129882765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62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6446BF48-D921-4239-AF3F-7933CCD89D85}"/>
              </a:ext>
            </a:extLst>
          </p:cNvPr>
          <p:cNvGraphicFramePr>
            <a:graphicFrameLocks/>
          </p:cNvGraphicFramePr>
          <p:nvPr>
            <p:extLst>
              <p:ext uri="{D42A27DB-BD31-4B8C-83A1-F6EECF244321}">
                <p14:modId xmlns:p14="http://schemas.microsoft.com/office/powerpoint/2010/main" val="45230158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4451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B0F9C166-0DE0-4C9D-9AC2-22CA5C9E4903}"/>
              </a:ext>
            </a:extLst>
          </p:cNvPr>
          <p:cNvGraphicFramePr>
            <a:graphicFrameLocks/>
          </p:cNvGraphicFramePr>
          <p:nvPr>
            <p:extLst>
              <p:ext uri="{D42A27DB-BD31-4B8C-83A1-F6EECF244321}">
                <p14:modId xmlns:p14="http://schemas.microsoft.com/office/powerpoint/2010/main" val="22222716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3081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ECAB76EE-5517-417B-8DD3-CE7501C18558}"/>
              </a:ext>
            </a:extLst>
          </p:cNvPr>
          <p:cNvGraphicFramePr>
            <a:graphicFrameLocks/>
          </p:cNvGraphicFramePr>
          <p:nvPr>
            <p:extLst>
              <p:ext uri="{D42A27DB-BD31-4B8C-83A1-F6EECF244321}">
                <p14:modId xmlns:p14="http://schemas.microsoft.com/office/powerpoint/2010/main" val="205510844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7753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8F048D-3CB6-4299-9149-43F1342406D4}"/>
              </a:ext>
            </a:extLst>
          </p:cNvPr>
          <p:cNvSpPr>
            <a:spLocks noGrp="1"/>
          </p:cNvSpPr>
          <p:nvPr>
            <p:ph type="title"/>
          </p:nvPr>
        </p:nvSpPr>
        <p:spPr>
          <a:xfrm>
            <a:off x="862014" y="-56356"/>
            <a:ext cx="10515600" cy="1325563"/>
          </a:xfrm>
        </p:spPr>
        <p:txBody>
          <a:bodyPr/>
          <a:lstStyle/>
          <a:p>
            <a:pPr algn="ctr"/>
            <a:r>
              <a:rPr lang="fi-FI" dirty="0"/>
              <a:t>Ammatillinen oppilaitos</a:t>
            </a:r>
          </a:p>
        </p:txBody>
      </p:sp>
      <p:sp>
        <p:nvSpPr>
          <p:cNvPr id="3" name="Tekstin paikkamerkki 2">
            <a:extLst>
              <a:ext uri="{FF2B5EF4-FFF2-40B4-BE49-F238E27FC236}">
                <a16:creationId xmlns:a16="http://schemas.microsoft.com/office/drawing/2014/main" id="{8851A6FB-725D-49A0-8E05-81FDCC592225}"/>
              </a:ext>
            </a:extLst>
          </p:cNvPr>
          <p:cNvSpPr>
            <a:spLocks noGrp="1"/>
          </p:cNvSpPr>
          <p:nvPr>
            <p:ph type="body" idx="1"/>
          </p:nvPr>
        </p:nvSpPr>
        <p:spPr>
          <a:xfrm>
            <a:off x="312526" y="615950"/>
            <a:ext cx="5157787" cy="823912"/>
          </a:xfrm>
        </p:spPr>
        <p:txBody>
          <a:bodyPr/>
          <a:lstStyle/>
          <a:p>
            <a:r>
              <a:rPr lang="fi-FI" dirty="0"/>
              <a:t>Ilonaiheet</a:t>
            </a:r>
          </a:p>
        </p:txBody>
      </p:sp>
      <p:sp>
        <p:nvSpPr>
          <p:cNvPr id="4" name="Sisällön paikkamerkki 3">
            <a:extLst>
              <a:ext uri="{FF2B5EF4-FFF2-40B4-BE49-F238E27FC236}">
                <a16:creationId xmlns:a16="http://schemas.microsoft.com/office/drawing/2014/main" id="{C80E013C-3339-4304-A298-DAB8F76A3477}"/>
              </a:ext>
            </a:extLst>
          </p:cNvPr>
          <p:cNvSpPr>
            <a:spLocks noGrp="1"/>
          </p:cNvSpPr>
          <p:nvPr>
            <p:ph sz="half" idx="2"/>
          </p:nvPr>
        </p:nvSpPr>
        <p:spPr>
          <a:xfrm>
            <a:off x="312526" y="1459393"/>
            <a:ext cx="5544933" cy="4840530"/>
          </a:xfrm>
        </p:spPr>
        <p:txBody>
          <a:bodyPr>
            <a:normAutofit fontScale="92500" lnSpcReduction="10000"/>
          </a:bodyPr>
          <a:lstStyle/>
          <a:p>
            <a:r>
              <a:rPr lang="fi-FI" dirty="0"/>
              <a:t>Nuuskaaminen, sähkösavukkeiden käyttö, alkoholin satunnaiskäyttö ja rahapelaaminen vähentyneet.</a:t>
            </a:r>
          </a:p>
        </p:txBody>
      </p:sp>
      <p:sp>
        <p:nvSpPr>
          <p:cNvPr id="5" name="Tekstin paikkamerkki 4">
            <a:extLst>
              <a:ext uri="{FF2B5EF4-FFF2-40B4-BE49-F238E27FC236}">
                <a16:creationId xmlns:a16="http://schemas.microsoft.com/office/drawing/2014/main" id="{6F5A22E0-022C-4273-827B-4AA3664042FA}"/>
              </a:ext>
            </a:extLst>
          </p:cNvPr>
          <p:cNvSpPr>
            <a:spLocks noGrp="1"/>
          </p:cNvSpPr>
          <p:nvPr>
            <p:ph type="body" sz="quarter" idx="3"/>
          </p:nvPr>
        </p:nvSpPr>
        <p:spPr>
          <a:xfrm>
            <a:off x="5832369" y="615950"/>
            <a:ext cx="5183188" cy="823912"/>
          </a:xfrm>
        </p:spPr>
        <p:txBody>
          <a:bodyPr/>
          <a:lstStyle/>
          <a:p>
            <a:r>
              <a:rPr lang="fi-FI" dirty="0"/>
              <a:t>Huolenaiheet</a:t>
            </a:r>
          </a:p>
        </p:txBody>
      </p:sp>
      <p:sp>
        <p:nvSpPr>
          <p:cNvPr id="6" name="Sisällön paikkamerkki 5">
            <a:extLst>
              <a:ext uri="{FF2B5EF4-FFF2-40B4-BE49-F238E27FC236}">
                <a16:creationId xmlns:a16="http://schemas.microsoft.com/office/drawing/2014/main" id="{F99256CF-345B-4612-AC0C-5F0FBEB7B58B}"/>
              </a:ext>
            </a:extLst>
          </p:cNvPr>
          <p:cNvSpPr>
            <a:spLocks noGrp="1"/>
          </p:cNvSpPr>
          <p:nvPr>
            <p:ph sz="quarter" idx="4"/>
          </p:nvPr>
        </p:nvSpPr>
        <p:spPr>
          <a:xfrm>
            <a:off x="5857459" y="1449628"/>
            <a:ext cx="6427306" cy="4840529"/>
          </a:xfrm>
        </p:spPr>
        <p:txBody>
          <a:bodyPr>
            <a:normAutofit fontScale="92500" lnSpcReduction="10000"/>
          </a:bodyPr>
          <a:lstStyle/>
          <a:p>
            <a:r>
              <a:rPr lang="fi-FI" dirty="0"/>
              <a:t>Tyytyväisyys elämään laskenut, tytöt ahdistuneempia kuin aiemmin.</a:t>
            </a:r>
          </a:p>
          <a:p>
            <a:r>
              <a:rPr lang="fi-FI" dirty="0"/>
              <a:t>Aamupala ja koululounas jätetään yhä useammin väliin. Yli puolet amislaisista ei syö aamupalaa arkiaamuisin.</a:t>
            </a:r>
          </a:p>
          <a:p>
            <a:r>
              <a:rPr lang="fi-FI" dirty="0"/>
              <a:t>Ylipaino noussut, mutta edelleen koko maan keskiarvoa alhaisempi.</a:t>
            </a:r>
          </a:p>
          <a:p>
            <a:r>
              <a:rPr lang="fi-FI" dirty="0"/>
              <a:t>64,7% nukkuu arkisin alle 8h.</a:t>
            </a:r>
          </a:p>
          <a:p>
            <a:r>
              <a:rPr lang="fi-FI" dirty="0"/>
              <a:t>34% tupakoi (koko maa 17,5%)</a:t>
            </a:r>
          </a:p>
          <a:p>
            <a:r>
              <a:rPr lang="fi-FI" dirty="0"/>
              <a:t>Myös huumekokeilut lisääntyneet</a:t>
            </a:r>
          </a:p>
          <a:p>
            <a:r>
              <a:rPr lang="fi-FI" dirty="0"/>
              <a:t>Seksuaalista väkivaltaa kokenut yhä useampi.</a:t>
            </a:r>
          </a:p>
          <a:p>
            <a:endParaRPr lang="fi-FI" dirty="0"/>
          </a:p>
        </p:txBody>
      </p:sp>
    </p:spTree>
    <p:extLst>
      <p:ext uri="{BB962C8B-B14F-4D97-AF65-F5344CB8AC3E}">
        <p14:creationId xmlns:p14="http://schemas.microsoft.com/office/powerpoint/2010/main" val="48889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Kuva 7">
            <a:extLst>
              <a:ext uri="{FF2B5EF4-FFF2-40B4-BE49-F238E27FC236}">
                <a16:creationId xmlns:a16="http://schemas.microsoft.com/office/drawing/2014/main" id="{E32FDA1F-C3C8-46AF-94C3-E9BDDD9E8369}"/>
              </a:ext>
            </a:extLst>
          </p:cNvPr>
          <p:cNvPicPr>
            <a:picLocks noChangeAspect="1"/>
          </p:cNvPicPr>
          <p:nvPr/>
        </p:nvPicPr>
        <p:blipFill rotWithShape="1">
          <a:blip r:embed="rId3">
            <a:extLst>
              <a:ext uri="{28A0092B-C50C-407E-A947-70E740481C1C}">
                <a14:useLocalDpi xmlns:a14="http://schemas.microsoft.com/office/drawing/2010/main" val="0"/>
              </a:ext>
            </a:extLst>
          </a:blip>
          <a:srcRect l="1785" t="7695" r="4167" b="4988"/>
          <a:stretch/>
        </p:blipFill>
        <p:spPr>
          <a:xfrm>
            <a:off x="163611" y="696686"/>
            <a:ext cx="11864777" cy="6306456"/>
          </a:xfrm>
          <a:prstGeom prst="rect">
            <a:avLst/>
          </a:prstGeom>
        </p:spPr>
      </p:pic>
      <p:sp>
        <p:nvSpPr>
          <p:cNvPr id="11" name="Tekstiruutu 10">
            <a:extLst>
              <a:ext uri="{FF2B5EF4-FFF2-40B4-BE49-F238E27FC236}">
                <a16:creationId xmlns:a16="http://schemas.microsoft.com/office/drawing/2014/main" id="{691B2C38-735C-4B75-AC1D-9A4713691C36}"/>
              </a:ext>
            </a:extLst>
          </p:cNvPr>
          <p:cNvSpPr txBox="1"/>
          <p:nvPr/>
        </p:nvSpPr>
        <p:spPr>
          <a:xfrm>
            <a:off x="4223657" y="111911"/>
            <a:ext cx="6096000" cy="584775"/>
          </a:xfrm>
          <a:prstGeom prst="rect">
            <a:avLst/>
          </a:prstGeom>
          <a:noFill/>
        </p:spPr>
        <p:txBody>
          <a:bodyPr wrap="square">
            <a:spAutoFit/>
          </a:bodyPr>
          <a:lstStyle/>
          <a:p>
            <a:pPr algn="l"/>
            <a:r>
              <a:rPr lang="fi-FI" sz="3200" b="0" i="0" dirty="0">
                <a:solidFill>
                  <a:srgbClr val="444444"/>
                </a:solidFill>
                <a:effectLst/>
                <a:latin typeface="Source Sans Pro" panose="020B0503030403020204" pitchFamily="34" charset="0"/>
              </a:rPr>
              <a:t>Koulu-uupumus, %</a:t>
            </a:r>
          </a:p>
        </p:txBody>
      </p:sp>
    </p:spTree>
    <p:extLst>
      <p:ext uri="{BB962C8B-B14F-4D97-AF65-F5344CB8AC3E}">
        <p14:creationId xmlns:p14="http://schemas.microsoft.com/office/powerpoint/2010/main" val="1931839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EBB90969-F761-4A46-8FA1-BEE78A1BCADB}"/>
              </a:ext>
            </a:extLst>
          </p:cNvPr>
          <p:cNvPicPr>
            <a:picLocks noGrp="1" noChangeAspect="1"/>
          </p:cNvPicPr>
          <p:nvPr>
            <p:ph idx="1"/>
          </p:nvPr>
        </p:nvPicPr>
        <p:blipFill>
          <a:blip r:embed="rId2"/>
          <a:stretch>
            <a:fillRect/>
          </a:stretch>
        </p:blipFill>
        <p:spPr>
          <a:xfrm>
            <a:off x="643467" y="798152"/>
            <a:ext cx="10905066" cy="5261695"/>
          </a:xfrm>
          <a:prstGeom prst="rect">
            <a:avLst/>
          </a:prstGeom>
        </p:spPr>
      </p:pic>
    </p:spTree>
    <p:extLst>
      <p:ext uri="{BB962C8B-B14F-4D97-AF65-F5344CB8AC3E}">
        <p14:creationId xmlns:p14="http://schemas.microsoft.com/office/powerpoint/2010/main" val="1706665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B34DB5B-AA4B-4B6F-926C-200F56B438AF}"/>
              </a:ext>
            </a:extLst>
          </p:cNvPr>
          <p:cNvSpPr>
            <a:spLocks noGrp="1"/>
          </p:cNvSpPr>
          <p:nvPr>
            <p:ph type="title"/>
          </p:nvPr>
        </p:nvSpPr>
        <p:spPr/>
        <p:txBody>
          <a:bodyPr/>
          <a:lstStyle/>
          <a:p>
            <a:r>
              <a:rPr lang="fi-FI" dirty="0"/>
              <a:t>YHTEENVETOA</a:t>
            </a:r>
          </a:p>
        </p:txBody>
      </p:sp>
      <p:sp>
        <p:nvSpPr>
          <p:cNvPr id="8" name="Sisällön paikkamerkki 7">
            <a:extLst>
              <a:ext uri="{FF2B5EF4-FFF2-40B4-BE49-F238E27FC236}">
                <a16:creationId xmlns:a16="http://schemas.microsoft.com/office/drawing/2014/main" id="{4EDFA16C-2291-4EB6-9B6E-71D957CEEFA9}"/>
              </a:ext>
            </a:extLst>
          </p:cNvPr>
          <p:cNvSpPr>
            <a:spLocks noGrp="1"/>
          </p:cNvSpPr>
          <p:nvPr>
            <p:ph idx="1"/>
          </p:nvPr>
        </p:nvSpPr>
        <p:spPr>
          <a:xfrm>
            <a:off x="838199" y="1825625"/>
            <a:ext cx="10823917" cy="4351338"/>
          </a:xfrm>
        </p:spPr>
        <p:txBody>
          <a:bodyPr>
            <a:normAutofit fontScale="92500" lnSpcReduction="20000"/>
          </a:bodyPr>
          <a:lstStyle/>
          <a:p>
            <a:r>
              <a:rPr lang="fi-FI" dirty="0"/>
              <a:t>Suorat koronahaitat eivät ole olleet Nivalassa niin näkyvät, mutta koronasta on silti nähtävissä ikäviä lieveilmiöitä.</a:t>
            </a:r>
          </a:p>
          <a:p>
            <a:r>
              <a:rPr lang="fi-FI" dirty="0"/>
              <a:t>Joka ikäluokka on kokenut entistä enemmän lähisuhdeväkivaltaa ja lisäksi tyttöjen seksuaalinen häirintä on yhä yleisempää.</a:t>
            </a:r>
          </a:p>
          <a:p>
            <a:r>
              <a:rPr lang="fi-FI" dirty="0"/>
              <a:t>Tytöt ovat entistä ahdistuneempia ja heidän tyytyväisyys elämään on laskenut. Lisäksi yläkouluikäisten tyttöjen koulu-uupumus on kasvussa.</a:t>
            </a:r>
          </a:p>
          <a:p>
            <a:r>
              <a:rPr lang="fi-FI" dirty="0"/>
              <a:t>Peruskouluissa kiusaamista on enemmän kuin kaksi vuotta sitten.</a:t>
            </a:r>
          </a:p>
          <a:p>
            <a:r>
              <a:rPr lang="fi-FI" dirty="0"/>
              <a:t>8.-9.lk kokevat saavansa vähemmän oppilashuollon tukea kuin aiemmin, erityisesti kuraattorille pääsy vaikeaa.</a:t>
            </a:r>
          </a:p>
          <a:p>
            <a:r>
              <a:rPr lang="fi-FI" dirty="0"/>
              <a:t>Toisen asteen opiskelijoilla kouluyhteisö on ollut merkittävä tuki korona-ajan haasteista selviämiselle.</a:t>
            </a:r>
          </a:p>
          <a:p>
            <a:r>
              <a:rPr lang="fi-FI" dirty="0"/>
              <a:t>Ylipaino on nousussa kaikissa muissa ikäryhmissä paitsi lukion pojilla.</a:t>
            </a:r>
          </a:p>
          <a:p>
            <a:endParaRPr lang="fi-FI" dirty="0"/>
          </a:p>
        </p:txBody>
      </p:sp>
    </p:spTree>
    <p:extLst>
      <p:ext uri="{BB962C8B-B14F-4D97-AF65-F5344CB8AC3E}">
        <p14:creationId xmlns:p14="http://schemas.microsoft.com/office/powerpoint/2010/main" val="416463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8EFB825B-DA68-4776-A8EA-60A1CC379BA9}"/>
              </a:ext>
            </a:extLst>
          </p:cNvPr>
          <p:cNvGraphicFramePr>
            <a:graphicFrameLocks/>
          </p:cNvGraphicFramePr>
          <p:nvPr>
            <p:extLst>
              <p:ext uri="{D42A27DB-BD31-4B8C-83A1-F6EECF244321}">
                <p14:modId xmlns:p14="http://schemas.microsoft.com/office/powerpoint/2010/main" val="35547639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71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C27424-06F9-48CD-B4FD-D1A3F73A3FED}"/>
              </a:ext>
            </a:extLst>
          </p:cNvPr>
          <p:cNvSpPr>
            <a:spLocks noGrp="1"/>
          </p:cNvSpPr>
          <p:nvPr>
            <p:ph type="title"/>
          </p:nvPr>
        </p:nvSpPr>
        <p:spPr>
          <a:xfrm>
            <a:off x="567279" y="153873"/>
            <a:ext cx="10515600" cy="521140"/>
          </a:xfrm>
        </p:spPr>
        <p:txBody>
          <a:bodyPr>
            <a:noAutofit/>
          </a:bodyPr>
          <a:lstStyle/>
          <a:p>
            <a:pPr algn="ctr"/>
            <a:r>
              <a:rPr lang="fi-FI" sz="2800" b="0" i="0" dirty="0">
                <a:solidFill>
                  <a:srgbClr val="444444"/>
                </a:solidFill>
                <a:effectLst/>
                <a:latin typeface="Source Sans Pro" panose="020B0503030403020204" pitchFamily="34" charset="0"/>
              </a:rPr>
              <a:t>Kokee terveydentilansa keskinkertaiseksi tai huonoksi, %</a:t>
            </a:r>
          </a:p>
        </p:txBody>
      </p:sp>
      <p:pic>
        <p:nvPicPr>
          <p:cNvPr id="5" name="Sisällön paikkamerkki 4">
            <a:extLst>
              <a:ext uri="{FF2B5EF4-FFF2-40B4-BE49-F238E27FC236}">
                <a16:creationId xmlns:a16="http://schemas.microsoft.com/office/drawing/2014/main" id="{FEB166B7-0576-4C05-9C27-171D5048F3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20" t="14381" r="7160" b="6817"/>
          <a:stretch/>
        </p:blipFill>
        <p:spPr>
          <a:xfrm>
            <a:off x="188685" y="899886"/>
            <a:ext cx="12003315" cy="5958114"/>
          </a:xfrm>
        </p:spPr>
      </p:pic>
    </p:spTree>
    <p:extLst>
      <p:ext uri="{BB962C8B-B14F-4D97-AF65-F5344CB8AC3E}">
        <p14:creationId xmlns:p14="http://schemas.microsoft.com/office/powerpoint/2010/main" val="145628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B3D3B-2558-4C9E-907D-A09033F42B63}"/>
              </a:ext>
            </a:extLst>
          </p:cNvPr>
          <p:cNvSpPr>
            <a:spLocks noGrp="1"/>
          </p:cNvSpPr>
          <p:nvPr>
            <p:ph type="title"/>
          </p:nvPr>
        </p:nvSpPr>
        <p:spPr/>
        <p:txBody>
          <a:bodyPr/>
          <a:lstStyle/>
          <a:p>
            <a:r>
              <a:rPr lang="fi-FI" dirty="0"/>
              <a:t>Yksinäisyys</a:t>
            </a:r>
          </a:p>
        </p:txBody>
      </p:sp>
      <p:sp>
        <p:nvSpPr>
          <p:cNvPr id="3" name="Sisällön paikkamerkki 2">
            <a:extLst>
              <a:ext uri="{FF2B5EF4-FFF2-40B4-BE49-F238E27FC236}">
                <a16:creationId xmlns:a16="http://schemas.microsoft.com/office/drawing/2014/main" id="{94611961-0F16-4601-9BA9-6D037F9B79E8}"/>
              </a:ext>
            </a:extLst>
          </p:cNvPr>
          <p:cNvSpPr>
            <a:spLocks noGrp="1"/>
          </p:cNvSpPr>
          <p:nvPr>
            <p:ph idx="1"/>
          </p:nvPr>
        </p:nvSpPr>
        <p:spPr>
          <a:xfrm>
            <a:off x="838199" y="1547445"/>
            <a:ext cx="10823917" cy="4945429"/>
          </a:xfrm>
        </p:spPr>
        <p:txBody>
          <a:bodyPr>
            <a:normAutofit fontScale="77500" lnSpcReduction="20000"/>
          </a:bodyPr>
          <a:lstStyle/>
          <a:p>
            <a:pPr>
              <a:lnSpc>
                <a:spcPct val="120000"/>
              </a:lnSpc>
            </a:pPr>
            <a:r>
              <a:rPr lang="fi-FI" b="0" i="0" dirty="0">
                <a:solidFill>
                  <a:srgbClr val="303030"/>
                </a:solidFill>
                <a:effectLst/>
                <a:latin typeface="Source Sans Pro" panose="020B0503030403020204" pitchFamily="34" charset="0"/>
              </a:rPr>
              <a:t>Lasten ja nuorten yksinäisyyden ehkäisy on keskeinen terveyden ja hyvinvoinnin edistämisen haaste.</a:t>
            </a:r>
          </a:p>
          <a:p>
            <a:pPr>
              <a:lnSpc>
                <a:spcPct val="120000"/>
              </a:lnSpc>
            </a:pPr>
            <a:r>
              <a:rPr lang="fi-FI" b="0" i="0" dirty="0">
                <a:solidFill>
                  <a:srgbClr val="303030"/>
                </a:solidFill>
                <a:effectLst/>
                <a:latin typeface="Source Sans Pro" panose="020B0503030403020204" pitchFamily="34" charset="0"/>
              </a:rPr>
              <a:t>Opetusministeriössä on arvioitu, että nuorena syrjäytynyt henkilö aiheuttaa yhteiskunnalle elämänsä aikana 1,2 miljoonan euron kustannukset.</a:t>
            </a:r>
          </a:p>
          <a:p>
            <a:pPr>
              <a:lnSpc>
                <a:spcPct val="120000"/>
              </a:lnSpc>
            </a:pPr>
            <a:r>
              <a:rPr lang="fi-FI" b="0" i="0" dirty="0">
                <a:solidFill>
                  <a:srgbClr val="303030"/>
                </a:solidFill>
                <a:effectLst/>
                <a:latin typeface="Source Sans Pro" panose="020B0503030403020204" pitchFamily="34" charset="0"/>
              </a:rPr>
              <a:t>Yksinäisillä lapsilla ja nuorilla on enemmän päivittäistä oireilua, he harrastavat vähemmän liikuntaa ja ovat useammin ylipainoisia. He pitävät koulunkäynnistä vähemmän ja joutuvat koulukiusatuiksi muita useammin sekä kokevat muita useammin oppimisvaikeuksia ja koulu-uupumusta. He ovat selvästi keskimääräistä tyytymättömämpiä ihmissuhteisiinsa ja elämäänsä kaiken kaikkiaan. </a:t>
            </a:r>
          </a:p>
          <a:p>
            <a:pPr>
              <a:lnSpc>
                <a:spcPct val="120000"/>
              </a:lnSpc>
            </a:pPr>
            <a:r>
              <a:rPr lang="fi-FI" b="0" i="0" dirty="0">
                <a:solidFill>
                  <a:srgbClr val="303030"/>
                </a:solidFill>
                <a:effectLst/>
                <a:latin typeface="Source Sans Pro" panose="020B0503030403020204" pitchFamily="34" charset="0"/>
              </a:rPr>
              <a:t>Yksinäisyyttä torjutaan esimerkiksi tukemalla koulujen kerhotoimintaa, aamu- ja iltapäiväkerhoja ja pieniä koululuokkia. Kun lapsella on oma luokka, oma opettaja, oma ryhmä, se helpottaa kavereiden löytymistä. Tunne- ja vuorovaikutustaidot ovat tarpeellisia ystävyyssuhteissa ja ryhmässä toimimisessa.</a:t>
            </a:r>
            <a:endParaRPr lang="fi-FI" dirty="0"/>
          </a:p>
        </p:txBody>
      </p:sp>
    </p:spTree>
    <p:extLst>
      <p:ext uri="{BB962C8B-B14F-4D97-AF65-F5344CB8AC3E}">
        <p14:creationId xmlns:p14="http://schemas.microsoft.com/office/powerpoint/2010/main" val="23198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a:extLst>
              <a:ext uri="{FF2B5EF4-FFF2-40B4-BE49-F238E27FC236}">
                <a16:creationId xmlns:a16="http://schemas.microsoft.com/office/drawing/2014/main" id="{AD1F206E-A3F1-4660-A0B0-01DCCCA01DE4}"/>
              </a:ext>
            </a:extLst>
          </p:cNvPr>
          <p:cNvGraphicFramePr>
            <a:graphicFrameLocks/>
          </p:cNvGraphicFramePr>
          <p:nvPr>
            <p:extLst>
              <p:ext uri="{D42A27DB-BD31-4B8C-83A1-F6EECF244321}">
                <p14:modId xmlns:p14="http://schemas.microsoft.com/office/powerpoint/2010/main" val="139628803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6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EE3DC4C-6663-4BEC-B720-C4DD05DADA61}"/>
              </a:ext>
            </a:extLst>
          </p:cNvPr>
          <p:cNvPicPr>
            <a:picLocks noChangeAspect="1"/>
          </p:cNvPicPr>
          <p:nvPr/>
        </p:nvPicPr>
        <p:blipFill rotWithShape="1">
          <a:blip r:embed="rId2">
            <a:extLst>
              <a:ext uri="{28A0092B-C50C-407E-A947-70E740481C1C}">
                <a14:useLocalDpi xmlns:a14="http://schemas.microsoft.com/office/drawing/2010/main" val="0"/>
              </a:ext>
            </a:extLst>
          </a:blip>
          <a:srcRect l="1739" t="5813" r="5208" b="6716"/>
          <a:stretch/>
        </p:blipFill>
        <p:spPr>
          <a:xfrm>
            <a:off x="312056" y="560530"/>
            <a:ext cx="11567887" cy="6213769"/>
          </a:xfrm>
          <a:prstGeom prst="rect">
            <a:avLst/>
          </a:prstGeom>
        </p:spPr>
      </p:pic>
      <p:sp>
        <p:nvSpPr>
          <p:cNvPr id="5" name="Tekstiruutu 4">
            <a:extLst>
              <a:ext uri="{FF2B5EF4-FFF2-40B4-BE49-F238E27FC236}">
                <a16:creationId xmlns:a16="http://schemas.microsoft.com/office/drawing/2014/main" id="{60DA84BA-9C93-474A-A995-C59C4C96D0FA}"/>
              </a:ext>
            </a:extLst>
          </p:cNvPr>
          <p:cNvSpPr txBox="1"/>
          <p:nvPr/>
        </p:nvSpPr>
        <p:spPr>
          <a:xfrm>
            <a:off x="759656" y="98865"/>
            <a:ext cx="10156874" cy="461665"/>
          </a:xfrm>
          <a:prstGeom prst="rect">
            <a:avLst/>
          </a:prstGeom>
          <a:noFill/>
        </p:spPr>
        <p:txBody>
          <a:bodyPr wrap="square">
            <a:spAutoFit/>
          </a:bodyPr>
          <a:lstStyle/>
          <a:p>
            <a:pPr algn="ctr"/>
            <a:r>
              <a:rPr lang="fi-FI" sz="2400" b="0" i="0" dirty="0">
                <a:solidFill>
                  <a:srgbClr val="444444"/>
                </a:solidFill>
                <a:effectLst/>
                <a:latin typeface="Source Sans Pro" panose="020B0503030403020204" pitchFamily="34" charset="0"/>
              </a:rPr>
              <a:t>Käyttänyt jotain tupakkatuotetta tai sähkösavuketta vähintään kerran, %</a:t>
            </a:r>
          </a:p>
        </p:txBody>
      </p:sp>
    </p:spTree>
    <p:extLst>
      <p:ext uri="{BB962C8B-B14F-4D97-AF65-F5344CB8AC3E}">
        <p14:creationId xmlns:p14="http://schemas.microsoft.com/office/powerpoint/2010/main" val="312442935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TotalTime>
  <Words>1005</Words>
  <Application>Microsoft Office PowerPoint</Application>
  <PresentationFormat>Laajakuva</PresentationFormat>
  <Paragraphs>150</Paragraphs>
  <Slides>46</Slides>
  <Notes>10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46</vt:i4>
      </vt:variant>
    </vt:vector>
  </HeadingPairs>
  <TitlesOfParts>
    <vt:vector size="52" baseType="lpstr">
      <vt:lpstr>Arial</vt:lpstr>
      <vt:lpstr>Calibri</vt:lpstr>
      <vt:lpstr>Calibri Light</vt:lpstr>
      <vt:lpstr>Lato</vt:lpstr>
      <vt:lpstr>Source Sans Pro</vt:lpstr>
      <vt:lpstr>Office-teema</vt:lpstr>
      <vt:lpstr>KOULUTERVEYS-KYSELYN TULOSTEN YHTEENVETO 2021  NIVALA</vt:lpstr>
      <vt:lpstr>Kouluterveyskysely 2021 Nivala</vt:lpstr>
      <vt:lpstr>4. ja 5. lk</vt:lpstr>
      <vt:lpstr>PowerPoint-esitys</vt:lpstr>
      <vt:lpstr>PowerPoint-esitys</vt:lpstr>
      <vt:lpstr>Kokee terveydentilansa keskinkertaiseksi tai huonoksi, %</vt:lpstr>
      <vt:lpstr>Yksinäisyys</vt:lpstr>
      <vt:lpstr>PowerPoint-esitys</vt:lpstr>
      <vt:lpstr>PowerPoint-esitys</vt:lpstr>
      <vt:lpstr>PowerPoint-esitys</vt:lpstr>
      <vt:lpstr>PowerPoint-esitys</vt:lpstr>
      <vt:lpstr>PowerPoint-esitys</vt:lpstr>
      <vt:lpstr>PowerPoint-esitys</vt:lpstr>
      <vt:lpstr>PowerPoint-esitys</vt:lpstr>
      <vt:lpstr>4. ja 5. luokkalaiset</vt:lpstr>
      <vt:lpstr>8. ja 9. lk</vt:lpstr>
      <vt:lpstr>PowerPoint-esitys</vt:lpstr>
      <vt:lpstr>PowerPoint-esitys</vt:lpstr>
      <vt:lpstr>Harrastaminen</vt:lpstr>
      <vt:lpstr>PowerPoint-esitys</vt:lpstr>
      <vt:lpstr>PowerPoint-esitys</vt:lpstr>
      <vt:lpstr>PowerPoint-esitys</vt:lpstr>
      <vt:lpstr>PowerPoint-esitys</vt:lpstr>
      <vt:lpstr>PowerPoint-esitys</vt:lpstr>
      <vt:lpstr>PowerPoint-esitys</vt:lpstr>
      <vt:lpstr>8. ja 9. luokkalaiset</vt:lpstr>
      <vt:lpstr>Lukio 1. ja 2. vuosi</vt:lpstr>
      <vt:lpstr>PowerPoint-esitys</vt:lpstr>
      <vt:lpstr>PowerPoint-esitys</vt:lpstr>
      <vt:lpstr>PowerPoint-esitys</vt:lpstr>
      <vt:lpstr>PowerPoint-esitys</vt:lpstr>
      <vt:lpstr>PowerPoint-esitys</vt:lpstr>
      <vt:lpstr>PowerPoint-esitys</vt:lpstr>
      <vt:lpstr>Lukion 1. ja 2. vuosi</vt:lpstr>
      <vt:lpstr>Ammatillinen oppilaitos 1. ja 2. vuosi</vt:lpstr>
      <vt:lpstr>PowerPoint-esitys</vt:lpstr>
      <vt:lpstr>PowerPoint-esitys</vt:lpstr>
      <vt:lpstr>PowerPoint-esitys</vt:lpstr>
      <vt:lpstr>PowerPoint-esitys</vt:lpstr>
      <vt:lpstr>PowerPoint-esitys</vt:lpstr>
      <vt:lpstr>PowerPoint-esitys</vt:lpstr>
      <vt:lpstr>PowerPoint-esitys</vt:lpstr>
      <vt:lpstr>Ammatillinen oppilaitos</vt:lpstr>
      <vt:lpstr>PowerPoint-esitys</vt:lpstr>
      <vt:lpstr>PowerPoint-esitys</vt:lpstr>
      <vt:lpstr>YHTEENVETOA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KOULUTERVEYS-KYSELYN TULOSTEN YHTEENVETO 2019  NIVALA</dc:title>
  <dc:creator>Meri Vähäkangas</dc:creator>
  <cp:lastModifiedBy>Meri Vähäkangas</cp:lastModifiedBy>
  <cp:revision>60</cp:revision>
  <dcterms:created xsi:type="dcterms:W3CDTF">2019-10-24T11:29:53Z</dcterms:created>
  <dcterms:modified xsi:type="dcterms:W3CDTF">2021-11-16T08:56:11Z</dcterms:modified>
</cp:coreProperties>
</file>